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theme/themeOverride4.xml" ContentType="application/vnd.openxmlformats-officedocument.themeOverride+xml"/>
  <Override PartName="/ppt/charts/chart7.xml" ContentType="application/vnd.openxmlformats-officedocument.drawingml.chart+xml"/>
  <Override PartName="/ppt/theme/themeOverride5.xml" ContentType="application/vnd.openxmlformats-officedocument.themeOverr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80" r:id="rId34"/>
    <p:sldId id="281" r:id="rId35"/>
    <p:sldId id="282" r:id="rId36"/>
    <p:sldId id="283" r:id="rId37"/>
    <p:sldId id="266" r:id="rId38"/>
    <p:sldId id="320" r:id="rId3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76" y="-7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021561173904995E-2"/>
          <c:y val="5.6956868245720313E-2"/>
          <c:w val="0.88008788813223426"/>
          <c:h val="0.84807570106368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2024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251436.4</c:v>
                </c:pt>
                <c:pt idx="1">
                  <c:v>279911.7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2024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249490.9</c:v>
                </c:pt>
                <c:pt idx="1">
                  <c:v>272027.5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invertIfNegative val="0"/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2024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1945.5</c:v>
                </c:pt>
                <c:pt idx="1">
                  <c:v>7.9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51143936"/>
        <c:axId val="151145472"/>
      </c:barChart>
      <c:catAx>
        <c:axId val="151143936"/>
        <c:scaling>
          <c:orientation val="minMax"/>
        </c:scaling>
        <c:delete val="0"/>
        <c:axPos val="b"/>
        <c:majorTickMark val="none"/>
        <c:minorTickMark val="none"/>
        <c:tickLblPos val="nextTo"/>
        <c:crossAx val="151145472"/>
        <c:crosses val="autoZero"/>
        <c:auto val="1"/>
        <c:lblAlgn val="ctr"/>
        <c:lblOffset val="100"/>
        <c:noMultiLvlLbl val="0"/>
      </c:catAx>
      <c:valAx>
        <c:axId val="151145472"/>
        <c:scaling>
          <c:orientation val="minMax"/>
          <c:min val="-100000"/>
        </c:scaling>
        <c:delete val="0"/>
        <c:axPos val="l"/>
        <c:numFmt formatCode="General" sourceLinked="0"/>
        <c:majorTickMark val="none"/>
        <c:minorTickMark val="none"/>
        <c:tickLblPos val="nextTo"/>
        <c:crossAx val="15114393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'4'!$B$3</c:f>
              <c:strCache>
                <c:ptCount val="1"/>
                <c:pt idx="0">
                  <c:v>2024</c:v>
                </c:pt>
              </c:strCache>
            </c:strRef>
          </c:tx>
          <c:invertIfNegative val="0"/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3611.3</c:v>
                </c:pt>
                <c:pt idx="1">
                  <c:v>41220.6</c:v>
                </c:pt>
                <c:pt idx="2">
                  <c:v>230149.5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2023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3700</c:v>
                </c:pt>
                <c:pt idx="1">
                  <c:v>34507.1</c:v>
                </c:pt>
                <c:pt idx="2">
                  <c:v>213229.3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299200"/>
        <c:axId val="151300736"/>
      </c:barChart>
      <c:catAx>
        <c:axId val="151299200"/>
        <c:scaling>
          <c:orientation val="minMax"/>
        </c:scaling>
        <c:delete val="0"/>
        <c:axPos val="b"/>
        <c:majorTickMark val="out"/>
        <c:minorTickMark val="none"/>
        <c:tickLblPos val="nextTo"/>
        <c:crossAx val="151300736"/>
        <c:crosses val="autoZero"/>
        <c:auto val="1"/>
        <c:lblAlgn val="ctr"/>
        <c:lblOffset val="100"/>
        <c:noMultiLvlLbl val="0"/>
      </c:catAx>
      <c:valAx>
        <c:axId val="15130073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1512992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17174.099999999933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6634430608068806"/>
          <c:y val="5.4349477015522132E-2"/>
          <c:w val="0.32043983488848032"/>
          <c:h val="0.92055898445091067"/>
        </c:manualLayout>
      </c:layout>
      <c:overlay val="0"/>
    </c:legend>
    <c:plotVisOnly val="1"/>
    <c:dispBlanksAs val="zero"/>
    <c:showDLblsOverMax val="0"/>
  </c:chart>
  <c:externalData r:id="rId2">
    <c:autoUpdate val="0"/>
  </c:externalData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405"/>
          <c:y val="2.5806451612903236E-2"/>
        </c:manualLayout>
      </c:layout>
      <c:overlay val="0"/>
    </c:title>
    <c:autoTitleDeleted val="0"/>
    <c:view3D>
      <c:rotX val="0"/>
      <c:rotY val="10"/>
      <c:depthPercent val="100"/>
      <c:rAngAx val="0"/>
      <c:perspective val="30"/>
    </c:view3D>
    <c:floor>
      <c:thickness val="0"/>
    </c:floor>
    <c:sideWall>
      <c:thickness val="0"/>
      <c:spPr>
        <a:solidFill>
          <a:srgbClr val="FFFFCC"/>
        </a:solidFill>
      </c:spPr>
    </c:sideWall>
    <c:backWall>
      <c:thickness val="0"/>
      <c:spPr>
        <a:solidFill>
          <a:srgbClr val="FFFFCC"/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spPr>
            <a:solidFill>
              <a:srgbClr val="00B0F0"/>
            </a:solidFill>
          </c:spPr>
          <c:invertIfNegative val="0"/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20971,5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17914.099999999962</c:v>
                </c:pt>
                <c:pt idx="1">
                  <c:v>20971.5</c:v>
                </c:pt>
              </c:numCache>
            </c:numRef>
          </c:val>
        </c:ser>
        <c:ser>
          <c:idx val="1"/>
          <c:order val="1"/>
          <c:tx>
            <c:v>НДФЛ</c:v>
          </c:tx>
          <c:invertIfNegative val="0"/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62481664"/>
        <c:axId val="162483200"/>
        <c:axId val="0"/>
      </c:bar3DChart>
      <c:catAx>
        <c:axId val="1624816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62483200"/>
        <c:crosses val="autoZero"/>
        <c:auto val="1"/>
        <c:lblAlgn val="ctr"/>
        <c:lblOffset val="100"/>
        <c:noMultiLvlLbl val="0"/>
      </c:catAx>
      <c:valAx>
        <c:axId val="16248320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  <c:overlay val="0"/>
        </c:title>
        <c:numFmt formatCode="#,##0.0" sourceLinked="1"/>
        <c:majorTickMark val="none"/>
        <c:minorTickMark val="none"/>
        <c:tickLblPos val="nextTo"/>
        <c:crossAx val="16248166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1"/>
    <c:view3D>
      <c:rotX val="20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31302481518142589"/>
          <c:y val="1.4752776496064261E-2"/>
          <c:w val="0.66346980374048337"/>
          <c:h val="0.6125230898788285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01.01.2024, тыс.руб.</c:v>
                </c:pt>
              </c:strCache>
            </c:strRef>
          </c:tx>
          <c:invertIfNegative val="0"/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01.01.2022, тыс.руб.</c:v>
                </c:pt>
              </c:strCache>
            </c:strRef>
          </c:tx>
          <c:invertIfNegative val="0"/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62445184"/>
        <c:axId val="162446720"/>
        <c:axId val="0"/>
      </c:bar3DChart>
      <c:catAx>
        <c:axId val="162445184"/>
        <c:scaling>
          <c:orientation val="minMax"/>
        </c:scaling>
        <c:delete val="0"/>
        <c:axPos val="b"/>
        <c:majorTickMark val="none"/>
        <c:minorTickMark val="none"/>
        <c:tickLblPos val="nextTo"/>
        <c:crossAx val="162446720"/>
        <c:crosses val="autoZero"/>
        <c:auto val="1"/>
        <c:lblAlgn val="ctr"/>
        <c:lblOffset val="100"/>
        <c:noMultiLvlLbl val="0"/>
      </c:catAx>
      <c:valAx>
        <c:axId val="162446720"/>
        <c:scaling>
          <c:orientation val="minMax"/>
        </c:scaling>
        <c:delete val="0"/>
        <c:axPos val="l"/>
        <c:majorGridlines/>
        <c:numFmt formatCode="#,##0.00" sourceLinked="1"/>
        <c:majorTickMark val="none"/>
        <c:minorTickMark val="none"/>
        <c:tickLblPos val="nextTo"/>
        <c:crossAx val="16244518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2024</a:t>
            </a:r>
          </a:p>
          <a:p>
            <a:pPr>
              <a:defRPr/>
            </a:pPr>
            <a:r>
              <a:rPr lang="ru-RU" dirty="0" smtClean="0"/>
              <a:t>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rgbClr val="66FF66"/>
              </a:solidFill>
            </c:spPr>
          </c:dPt>
          <c:dPt>
            <c:idx val="2"/>
            <c:bubble3D val="0"/>
            <c:spPr>
              <a:solidFill>
                <a:srgbClr val="66FFFF"/>
              </a:solidFill>
            </c:spPr>
          </c:dPt>
          <c:dPt>
            <c:idx val="3"/>
            <c:bubble3D val="0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253E-3"/>
                  <c:y val="-3.727544473607493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3168056963177266E-3"/>
                  <c:y val="7.9753572470108534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7479714466160812"/>
          <c:y val="0.21848656846347461"/>
          <c:w val="0.31566938007889211"/>
          <c:h val="0.5629663675116765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9339"/>
          <c:h val="0.6988212837031797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invertIfNegative val="0"/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89354,7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75623</c:v>
                </c:pt>
                <c:pt idx="1">
                  <c:v>66816.899999999994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35891.9</c:v>
                </c:pt>
                <c:pt idx="1">
                  <c:v>77488.600000000006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dLbl>
              <c:idx val="0"/>
              <c:layout>
                <c:manualLayout>
                  <c:x val="1.0618125390864269E-2"/>
                  <c:y val="-2.6350461133069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110310,7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96766</c:v>
                </c:pt>
                <c:pt idx="1">
                  <c:v>88083.4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invertIfNegative val="0"/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2325648189129808E-2"/>
                  <c:y val="-1.31751837031300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6881,9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2024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4112.6000000000004</c:v>
                </c:pt>
                <c:pt idx="1">
                  <c:v>3995.3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162719232"/>
        <c:axId val="162720768"/>
        <c:axId val="0"/>
      </c:bar3DChart>
      <c:catAx>
        <c:axId val="162719232"/>
        <c:scaling>
          <c:orientation val="minMax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62720768"/>
        <c:crosses val="autoZero"/>
        <c:auto val="1"/>
        <c:lblAlgn val="ctr"/>
        <c:lblOffset val="100"/>
        <c:noMultiLvlLbl val="0"/>
      </c:catAx>
      <c:valAx>
        <c:axId val="162720768"/>
        <c:scaling>
          <c:orientation val="minMax"/>
        </c:scaling>
        <c:delete val="0"/>
        <c:axPos val="b"/>
        <c:majorGridlines/>
        <c:numFmt formatCode="#,##0.0" sourceLinked="1"/>
        <c:majorTickMark val="none"/>
        <c:minorTickMark val="none"/>
        <c:tickLblPos val="nextTo"/>
        <c:spPr>
          <a:ln w="9525">
            <a:noFill/>
          </a:ln>
        </c:spPr>
        <c:crossAx val="16271923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1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explosion val="2"/>
          </c:dPt>
          <c:dPt>
            <c:idx val="4"/>
            <c:bubble3D val="0"/>
            <c:explosion val="2"/>
          </c:dPt>
          <c:dPt>
            <c:idx val="5"/>
            <c:bubble3D val="0"/>
            <c:explosion val="2"/>
          </c:dPt>
          <c:dPt>
            <c:idx val="6"/>
            <c:bubble3D val="0"/>
            <c:explosion val="3"/>
          </c:dPt>
          <c:dPt>
            <c:idx val="7"/>
            <c:bubble3D val="0"/>
            <c:explosion val="3"/>
          </c:dPt>
          <c:dPt>
            <c:idx val="9"/>
            <c:bubble3D val="0"/>
            <c:explosion val="4"/>
          </c:dPt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172"/>
          <c:h val="0.69792141150983877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42115582692265996"/>
          <c:y val="2.5527134411965996E-2"/>
          <c:w val="0.43415542094492132"/>
          <c:h val="0.8818751498371486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63861248"/>
        <c:axId val="163862784"/>
        <c:axId val="0"/>
      </c:bar3DChart>
      <c:catAx>
        <c:axId val="163861248"/>
        <c:scaling>
          <c:orientation val="minMax"/>
        </c:scaling>
        <c:delete val="0"/>
        <c:axPos val="l"/>
        <c:majorTickMark val="in"/>
        <c:minorTickMark val="none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3862784"/>
        <c:crosses val="autoZero"/>
        <c:auto val="1"/>
        <c:lblAlgn val="ctr"/>
        <c:lblOffset val="50"/>
        <c:noMultiLvlLbl val="0"/>
      </c:catAx>
      <c:valAx>
        <c:axId val="163862784"/>
        <c:scaling>
          <c:orientation val="minMax"/>
          <c:max val="15000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63861248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58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75A694-BAB1-4099-B47F-09E87B48074F}">
      <dsp:nvSpPr>
        <dsp:cNvPr id="0" name=""/>
        <dsp:cNvSpPr/>
      </dsp:nvSpPr>
      <dsp:spPr>
        <a:xfrm rot="5400000">
          <a:off x="-182032" y="182502"/>
          <a:ext cx="1213552" cy="84948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sz="2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425212"/>
        <a:ext cx="849486" cy="364066"/>
      </dsp:txXfrm>
    </dsp:sp>
    <dsp:sp modelId="{7A4ED3DB-93E4-404C-803F-A18D568AA704}">
      <dsp:nvSpPr>
        <dsp:cNvPr id="0" name=""/>
        <dsp:cNvSpPr/>
      </dsp:nvSpPr>
      <dsp:spPr>
        <a:xfrm rot="5400000">
          <a:off x="2046562" y="-1196606"/>
          <a:ext cx="788809" cy="3182961"/>
        </a:xfrm>
        <a:prstGeom prst="round2SameRect">
          <a:avLst/>
        </a:prstGeom>
        <a:solidFill>
          <a:srgbClr val="92D050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49486" y="38976"/>
        <a:ext cx="3144455" cy="711797"/>
      </dsp:txXfrm>
    </dsp:sp>
    <dsp:sp modelId="{47CD549A-034C-4C5D-8732-083B190F40F6}">
      <dsp:nvSpPr>
        <dsp:cNvPr id="0" name=""/>
        <dsp:cNvSpPr/>
      </dsp:nvSpPr>
      <dsp:spPr>
        <a:xfrm rot="5400000">
          <a:off x="-182032" y="1195436"/>
          <a:ext cx="1213552" cy="84948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sz="2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1438146"/>
        <a:ext cx="849486" cy="364066"/>
      </dsp:txXfrm>
    </dsp:sp>
    <dsp:sp modelId="{41B15AB1-9DB6-44FC-B49E-8FF7D75B1B9F}">
      <dsp:nvSpPr>
        <dsp:cNvPr id="0" name=""/>
        <dsp:cNvSpPr/>
      </dsp:nvSpPr>
      <dsp:spPr>
        <a:xfrm rot="5400000">
          <a:off x="2046562" y="-183672"/>
          <a:ext cx="788809" cy="3182961"/>
        </a:xfrm>
        <a:prstGeom prst="round2SameRect">
          <a:avLst/>
        </a:prstGeom>
        <a:solidFill>
          <a:srgbClr val="FFC000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kern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49486" y="1051910"/>
        <a:ext cx="3144455" cy="711797"/>
      </dsp:txXfrm>
    </dsp:sp>
    <dsp:sp modelId="{7BB7958F-2FB5-4677-9831-A28968175930}">
      <dsp:nvSpPr>
        <dsp:cNvPr id="0" name=""/>
        <dsp:cNvSpPr/>
      </dsp:nvSpPr>
      <dsp:spPr>
        <a:xfrm rot="5400000">
          <a:off x="-182032" y="2208370"/>
          <a:ext cx="1213552" cy="84948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sz="25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2451080"/>
        <a:ext cx="849486" cy="364066"/>
      </dsp:txXfrm>
    </dsp:sp>
    <dsp:sp modelId="{AEBFDA2D-0B85-463D-BBB3-4CA6B9FD160B}">
      <dsp:nvSpPr>
        <dsp:cNvPr id="0" name=""/>
        <dsp:cNvSpPr/>
      </dsp:nvSpPr>
      <dsp:spPr>
        <a:xfrm rot="5400000">
          <a:off x="2046562" y="829262"/>
          <a:ext cx="788809" cy="3182961"/>
        </a:xfrm>
        <a:prstGeom prst="round2Same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49486" y="2064844"/>
        <a:ext cx="3144455" cy="7117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2024год</a:t>
          </a:r>
          <a:endParaRPr lang="ru-RU" sz="24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06.11.2025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3656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к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2024год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2025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:p14="http://schemas.microsoft.com/office/powerpoint/2010/main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2025 год и на плановый период 2026 и 2027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2025 год и на плановый период 2026 и 2027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2025-2027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2024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279911,7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Calibri"/>
              </a:rPr>
              <a:t>272027,5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7884,2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276370,4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279911,7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44831,9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49762,1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231538,5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230149,5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285133,1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272027,5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97,2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-8762,7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7884,2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8762,7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-7884,2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2023 г по сравнению с данными 2024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2024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301279"/>
              </p:ext>
            </p:extLst>
          </p:nvPr>
        </p:nvGraphicFramePr>
        <p:xfrm>
          <a:off x="647564" y="836712"/>
          <a:ext cx="7710857" cy="5769993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44831,9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49762,1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24842,5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28492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5786,4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5867,9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492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966,6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882,2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1122,6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1385,6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1283,8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1416,5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163,5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163,7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1361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1441,4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803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928,7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(2024г)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(2024г)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24842,5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28492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показателя9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89354,7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89354,7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24133,8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24133,8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110699,7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109310,7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6881,9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6881,9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231070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229681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2024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599178"/>
              </p:ext>
            </p:extLst>
          </p:nvPr>
        </p:nvGraphicFramePr>
        <p:xfrm>
          <a:off x="467544" y="1052736"/>
          <a:ext cx="7563250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729340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52260,7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44591,5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85,3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2370,1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2331,1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98,4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29410,2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25877,1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88,0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6507,4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6499,5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99,9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144395,1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143709,6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99,5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35045,9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35045,9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12369,4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11319,7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91,5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87,0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55,0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63,2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386,0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307,0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79,5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285133,1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272027,5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95,4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52260,7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44591,5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1655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-141,8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25889,4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22843,6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-3045,8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7450,9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6720,8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-730,1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17023,5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13372,1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-3651,4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2024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2370,1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2331,1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273,4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273,4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2096,7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238295"/>
              </p:ext>
            </p:extLst>
          </p:nvPr>
        </p:nvGraphicFramePr>
        <p:xfrm>
          <a:off x="0" y="1285860"/>
          <a:ext cx="8640962" cy="26461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29410,2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25877,1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-2308,3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285,6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3526,4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3526,4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22688,3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19545,9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2226,5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2024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19545,9 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92313"/>
              </p:ext>
            </p:extLst>
          </p:nvPr>
        </p:nvGraphicFramePr>
        <p:xfrm>
          <a:off x="467544" y="1052736"/>
          <a:ext cx="8496944" cy="32990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144395,1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143709,6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-17,3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21120,8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21120,8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100348,4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100348,4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14358,4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14358,4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3729,8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3713,1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8522393"/>
              </p:ext>
            </p:extLst>
          </p:nvPr>
        </p:nvGraphicFramePr>
        <p:xfrm>
          <a:off x="467544" y="836712"/>
          <a:ext cx="8352928" cy="26642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35045,9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35045,9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27990,4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27990,4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7055,5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7055,5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12369,4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11319,7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1049,7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2620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2614,3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8947,4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8051,2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896,2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2024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87,0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55,0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87,0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55,0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5612</TotalTime>
  <Words>2645</Words>
  <Application>Microsoft Office PowerPoint</Application>
  <PresentationFormat>Экран (4:3)</PresentationFormat>
  <Paragraphs>643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Презентация PowerPoint</vt:lpstr>
      <vt:lpstr>Презентация PowerPoint</vt:lpstr>
      <vt:lpstr>Презентация PowerPoint</vt:lpstr>
      <vt:lpstr>Структура бюджетной системы</vt:lpstr>
      <vt:lpstr>Презентация PowerPoint</vt:lpstr>
      <vt:lpstr>Презентация PowerPoint</vt:lpstr>
      <vt:lpstr>Межбюджетные трансферты</vt:lpstr>
      <vt:lpstr>Презентация PowerPoint</vt:lpstr>
      <vt:lpstr>Гражданин, его участие в бюджетном процессе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Пользователь Windows</cp:lastModifiedBy>
  <cp:revision>525</cp:revision>
  <cp:lastPrinted>2017-03-15T11:37:31Z</cp:lastPrinted>
  <dcterms:modified xsi:type="dcterms:W3CDTF">2025-11-06T13:35:06Z</dcterms:modified>
</cp:coreProperties>
</file>