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995E-2"/>
          <c:y val="5.6956868245720313E-2"/>
          <c:w val="0.88008788813223426"/>
          <c:h val="0.8480757010636869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279911.7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272027.5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50571904"/>
        <c:axId val="50332032"/>
      </c:barChart>
      <c:catAx>
        <c:axId val="50571904"/>
        <c:scaling>
          <c:orientation val="minMax"/>
        </c:scaling>
        <c:axPos val="b"/>
        <c:majorTickMark val="none"/>
        <c:tickLblPos val="nextTo"/>
        <c:crossAx val="50332032"/>
        <c:crosses val="autoZero"/>
        <c:auto val="1"/>
        <c:lblAlgn val="ctr"/>
        <c:lblOffset val="100"/>
      </c:catAx>
      <c:valAx>
        <c:axId val="50332032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50571904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2024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3611.3</c:v>
                </c:pt>
                <c:pt idx="1">
                  <c:v>41220.6</c:v>
                </c:pt>
                <c:pt idx="2">
                  <c:v>230149.5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axId val="82524800"/>
        <c:axId val="82526592"/>
      </c:barChart>
      <c:catAx>
        <c:axId val="82524800"/>
        <c:scaling>
          <c:orientation val="minMax"/>
        </c:scaling>
        <c:axPos val="b"/>
        <c:tickLblPos val="nextTo"/>
        <c:crossAx val="82526592"/>
        <c:crosses val="autoZero"/>
        <c:auto val="1"/>
        <c:lblAlgn val="ctr"/>
        <c:lblOffset val="100"/>
      </c:catAx>
      <c:valAx>
        <c:axId val="82526592"/>
        <c:scaling>
          <c:orientation val="minMax"/>
        </c:scaling>
        <c:axPos val="l"/>
        <c:majorGridlines/>
        <c:numFmt formatCode="#,##0.0" sourceLinked="1"/>
        <c:tickLblPos val="nextTo"/>
        <c:crossAx val="8252480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17174.099999999933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806"/>
          <c:y val="5.4349477015522132E-2"/>
          <c:w val="0.32043983488848032"/>
          <c:h val="0.92055898445091067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405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17914.099999999962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84473728"/>
        <c:axId val="84475264"/>
        <c:axId val="0"/>
      </c:bar3DChart>
      <c:catAx>
        <c:axId val="84473728"/>
        <c:scaling>
          <c:orientation val="minMax"/>
        </c:scaling>
        <c:axPos val="b"/>
        <c:numFmt formatCode="General" sourceLinked="0"/>
        <c:majorTickMark val="none"/>
        <c:tickLblPos val="nextTo"/>
        <c:crossAx val="84475264"/>
        <c:crosses val="autoZero"/>
        <c:auto val="1"/>
        <c:lblAlgn val="ctr"/>
        <c:lblOffset val="100"/>
      </c:catAx>
      <c:valAx>
        <c:axId val="8447526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8447372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89"/>
          <c:y val="1.4752776496064261E-2"/>
          <c:w val="0.66346980374048337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01.01.2024,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01.01.2022,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84451328"/>
        <c:axId val="84452864"/>
        <c:axId val="0"/>
      </c:bar3DChart>
      <c:catAx>
        <c:axId val="84451328"/>
        <c:scaling>
          <c:orientation val="minMax"/>
        </c:scaling>
        <c:axPos val="b"/>
        <c:majorTickMark val="none"/>
        <c:tickLblPos val="nextTo"/>
        <c:crossAx val="84452864"/>
        <c:crosses val="autoZero"/>
        <c:auto val="1"/>
        <c:lblAlgn val="ctr"/>
        <c:lblOffset val="100"/>
      </c:catAx>
      <c:valAx>
        <c:axId val="8445286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8445132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2024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53E-3"/>
                  <c:y val="-3.7275444736074935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812"/>
          <c:y val="0.21848656846347461"/>
          <c:w val="0.31566938007889211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339"/>
          <c:h val="0.6988212837031797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89354,7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75623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delete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35891.9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69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110310,7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96766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808E-2"/>
                  <c:y val="-1.31751837031300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6881,9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4112.6000000000004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86263680"/>
        <c:axId val="86265216"/>
        <c:axId val="0"/>
      </c:bar3DChart>
      <c:catAx>
        <c:axId val="86263680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86265216"/>
        <c:crosses val="autoZero"/>
        <c:auto val="1"/>
        <c:lblAlgn val="ctr"/>
        <c:lblOffset val="100"/>
      </c:catAx>
      <c:valAx>
        <c:axId val="86265216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862636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72"/>
          <c:h val="0.69792141150983877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96"/>
          <c:y val="2.5527134411965996E-2"/>
          <c:w val="0.43415542094492132"/>
          <c:h val="0.8818751498371486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88086016"/>
        <c:axId val="88087552"/>
        <c:axId val="0"/>
      </c:bar3DChart>
      <c:catAx>
        <c:axId val="88086016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087552"/>
        <c:crosses val="autoZero"/>
        <c:auto val="1"/>
        <c:lblAlgn val="ctr"/>
        <c:lblOffset val="50"/>
      </c:catAx>
      <c:valAx>
        <c:axId val="88087552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88086016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87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2024год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27.03.2025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2024год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2025 год и на плановый период 2026 и 2027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2025 год и на плановый период 2026 и 2027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2025-2027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2024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279911,7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Calibri"/>
              </a:rPr>
              <a:t>272027,5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7884,2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276370,4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279911,7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44831,9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49762,1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231538,5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230149,5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285133,1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272027,5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-8762,7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7884,2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8762,7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-7884,2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2023 г по сравнению с данными 2024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2024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44831,9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49762,1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24842,5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28492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5786,4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5867,9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966,6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882,2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1122,6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1385,6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1283,8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1416,5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1361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1441,4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928,7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(2024г)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(2024г)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24842,5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28492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89354,7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89354,7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24133,8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24133,8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110699,7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109310,7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6881,9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6881,9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231070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229681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2024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52260,7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44591,5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85,3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2370,1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2331,1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29410,2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25877,1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6507,4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6499,5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99,9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144395,1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143709,6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99,5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12369,4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11319,7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63,2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386,0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307,0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79,5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285133,1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272027,5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95,4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52260,7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44591,5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-141,8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25889,4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22843,6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-3045,8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7450,9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-730,1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17023,5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13372,1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-3651,4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2024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2370,1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2331,1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2096,7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6461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29410,2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25877,1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-2308,3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22688,3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19545,9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2024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19545,9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299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144395,1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143709,6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100348,4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100348,4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3713,1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642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7055,5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7055,5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12369,4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11319,7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8947,4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8051,2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5612</TotalTime>
  <Words>2646</Words>
  <Application>Microsoft Office PowerPoint</Application>
  <PresentationFormat>Экран (4:3)</PresentationFormat>
  <Paragraphs>643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524</cp:revision>
  <cp:lastPrinted>2017-03-15T11:37:31Z</cp:lastPrinted>
  <dcterms:modified xsi:type="dcterms:W3CDTF">2025-03-27T13:43:09Z</dcterms:modified>
</cp:coreProperties>
</file>