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8"/>
  </p:notesMasterIdLst>
  <p:sldIdLst>
    <p:sldId id="257" r:id="rId2"/>
    <p:sldId id="330" r:id="rId3"/>
    <p:sldId id="362" r:id="rId4"/>
    <p:sldId id="368" r:id="rId5"/>
    <p:sldId id="323" r:id="rId6"/>
    <p:sldId id="378" r:id="rId7"/>
  </p:sldIdLst>
  <p:sldSz cx="9144000" cy="6858000" type="screen4x3"/>
  <p:notesSz cx="7100888" cy="10233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Эконом.управление" initials="Э" lastIdx="3" clrIdx="0">
    <p:extLst>
      <p:ext uri="{19B8F6BF-5375-455C-9EA6-DF929625EA0E}">
        <p15:presenceInfo xmlns:p15="http://schemas.microsoft.com/office/powerpoint/2012/main" userId="Эконом.управлени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99FF"/>
    <a:srgbClr val="FEF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2383" autoAdjust="0"/>
  </p:normalViewPr>
  <p:slideViewPr>
    <p:cSldViewPr>
      <p:cViewPr varScale="1">
        <p:scale>
          <a:sx n="114" d="100"/>
          <a:sy n="114" d="100"/>
        </p:scale>
        <p:origin x="156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2">
            <a:lumMod val="20000"/>
            <a:lumOff val="80000"/>
          </a:schemeClr>
        </a:solidFill>
      </c:spPr>
    </c:sideWall>
    <c:backWall>
      <c:thickness val="0"/>
      <c:spPr>
        <a:solidFill>
          <a:schemeClr val="accent2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3138930046232827E-2"/>
          <c:y val="7.2009381322405669E-2"/>
          <c:w val="0.82938875179992122"/>
          <c:h val="0.855981237355188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КРС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6689942019644156E-2"/>
                  <c:y val="-7.6472210409659666E-2"/>
                </c:manualLayout>
              </c:layout>
              <c:tx>
                <c:rich>
                  <a:bodyPr rot="0" vert="horz"/>
                  <a:lstStyle/>
                  <a:p>
                    <a:pPr>
                      <a:defRPr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dirty="0"/>
                      <a:t>4803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5090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75-4EFC-97B2-3E4201427AE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коровы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8661839137439098E-2"/>
                  <c:y val="-7.943918248476181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1646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1A75-4EFC-97B2-3E4201427A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Поголовье 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1901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A75-4EFC-97B2-3E4201427A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34193280"/>
        <c:axId val="234194816"/>
        <c:axId val="0"/>
      </c:bar3DChart>
      <c:catAx>
        <c:axId val="234193280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234194816"/>
        <c:crosses val="autoZero"/>
        <c:auto val="1"/>
        <c:lblAlgn val="ctr"/>
        <c:lblOffset val="100"/>
        <c:noMultiLvlLbl val="0"/>
      </c:catAx>
      <c:valAx>
        <c:axId val="23419481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234193280"/>
        <c:crosses val="autoZero"/>
        <c:crossBetween val="between"/>
      </c:valAx>
      <c:spPr>
        <a:solidFill>
          <a:schemeClr val="tx2">
            <a:lumMod val="40000"/>
            <a:lumOff val="60000"/>
          </a:schemeClr>
        </a:solidFill>
      </c:spPr>
    </c:plotArea>
    <c:legend>
      <c:legendPos val="r"/>
      <c:overlay val="0"/>
      <c:spPr>
        <a:solidFill>
          <a:schemeClr val="bg1"/>
        </a:solidFill>
      </c:spPr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4A2851-5B9C-47ED-9DB3-CD4CC61BE8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37E3A0E-71B7-45D7-AEE3-AB1FEE090C7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4F9CC-3EB0-46B9-8E85-44039FF3A781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E1415A1D-F414-489E-912C-A1B3FA9842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36" tIns="49518" rIns="99036" bIns="4951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B00FA473-9B23-47EF-86FE-317C1990D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1662" cy="4605338"/>
          </a:xfrm>
          <a:prstGeom prst="rect">
            <a:avLst/>
          </a:prstGeom>
        </p:spPr>
        <p:txBody>
          <a:bodyPr vert="horz" lIns="99036" tIns="49518" rIns="99036" bIns="49518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02450E-5A0F-413C-883C-C7D0E2E80E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1175"/>
          </a:xfrm>
          <a:prstGeom prst="rect">
            <a:avLst/>
          </a:prstGeom>
        </p:spPr>
        <p:txBody>
          <a:bodyPr vert="horz" lIns="99036" tIns="49518" rIns="99036" bIns="495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ADFD4E-883E-46A4-8594-6DFD7DC35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6575" cy="511175"/>
          </a:xfrm>
          <a:prstGeom prst="rect">
            <a:avLst/>
          </a:prstGeom>
        </p:spPr>
        <p:txBody>
          <a:bodyPr vert="horz" wrap="square" lIns="99036" tIns="49518" rIns="99036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751D129C-C818-428D-8D8B-498E3F8E519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:a16="http://schemas.microsoft.com/office/drawing/2014/main" id="{4F999F58-6016-4E6D-AE40-A5CC5FCF14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:a16="http://schemas.microsoft.com/office/drawing/2014/main" id="{6CFA7570-FC5A-4814-BB0E-06642DE96AE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8435" name="Номер слайда 3">
            <a:extLst>
              <a:ext uri="{FF2B5EF4-FFF2-40B4-BE49-F238E27FC236}">
                <a16:creationId xmlns:a16="http://schemas.microsoft.com/office/drawing/2014/main" id="{6338FB3F-FE66-4F98-B698-6407E8EFB3FB}"/>
              </a:ext>
            </a:extLst>
          </p:cNvPr>
          <p:cNvSpPr txBox="1">
            <a:spLocks noGrp="1"/>
          </p:cNvSpPr>
          <p:nvPr/>
        </p:nvSpPr>
        <p:spPr bwMode="auto">
          <a:xfrm>
            <a:off x="4022725" y="9720263"/>
            <a:ext cx="3076575" cy="5111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9036" tIns="49518" rIns="99036" bIns="49518" anchor="b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4C4C446-1224-4A1E-8F48-FA250E938EFB}" type="slidenum">
              <a:rPr lang="ru-RU" altLang="ru-RU" sz="1300">
                <a:latin typeface="Calibri" panose="020F0502020204030204" pitchFamily="34" charset="0"/>
              </a:rPr>
              <a:pPr algn="r" eaLnBrk="1" hangingPunct="1"/>
              <a:t>3</a:t>
            </a:fld>
            <a:endParaRPr lang="ru-RU" altLang="ru-RU" sz="13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46DDAA8F-1E64-449B-9951-D1FC6138DC39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id="{F119713A-6FB4-41A2-BF33-EB1C8090D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C6FB2-0684-4E56-9F6F-E82E53BC80D6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id="{F34C0740-52B4-43AB-BF8A-AD4E4557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id="{9889B3A4-765C-4827-A75A-E4959795E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2AA2237E-1205-452A-8CE0-40B015F7B3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654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79FAB530-CA26-47CB-AE87-EA4A307A8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0768-538D-4A3D-BBD1-5108F3408630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DA8D33CA-B4AC-4043-8CF2-FEA5FAA7D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97F6D11C-4A3B-4504-B935-59182878E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A6492BAC-7BF9-4EF1-BDBC-A21B6F0721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02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id="{7599DBCB-913A-4838-B64F-ACB8E05B2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id="{4B34AF7C-22A3-4567-BDBC-C019C706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4DEB-22D2-4999-8201-D1FCDEB09876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id="{4810A803-DBE0-4CD2-8815-63C7A7D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DDCB2957-955B-4803-9A5E-C98C9B8A8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0B150-807F-4965-BC8E-2AB62BB268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71425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id="{4B1924D3-EBFA-43F7-815D-BA78EC91C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CD02-70F1-43A5-AA2B-B62B085951A0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id="{1F5D6D80-3C02-450B-8B8E-64D3B017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249952EF-4126-4EB5-8D68-433D75CD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D90F-2AA4-4EC7-8BFB-A150125976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471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:a16="http://schemas.microsoft.com/office/drawing/2014/main" id="{EEFC7325-515E-4862-8F8C-505618370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id="{EDBDA67A-F9CA-43CC-AF28-5EA541B36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80FF3-1812-426E-893C-2196A5E8E5CF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id="{CF8DE012-95E8-429B-9169-F9A8A7BD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id="{3B7489E9-CED5-424C-914B-0B4BA8EF7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8595527B-B65F-4EE5-9975-B4D565F8F3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1796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id="{D892DB10-6B5C-4D6D-8C21-3BDAD48C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3AF0-A14E-4BBE-B4C6-D893F437B82F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id="{C3120152-0748-4CF0-8893-AFD2D2EB7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4A0805-35FC-41D0-AAFC-881040FAF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0F281-04CA-4C77-88D3-5EFF5D1E9B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267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id="{06348F02-94EA-41EB-8D0D-432E4D79E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5D74-6193-452F-9F93-D966225E4757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id="{2FFD27AC-9FA4-4781-976C-338A14051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3454666B-CF58-4683-A26B-0D75A4F74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C791A-486A-44E7-B572-6CD9FDD720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36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:a16="http://schemas.microsoft.com/office/drawing/2014/main" id="{2BD1D117-F317-4BEB-9651-16C9E51DE9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id="{4D45680E-A7CA-4404-A8E3-60B327304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6B30E-7EC6-42C3-BBEB-D551E0AFD79C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id="{BB802A60-CE94-4622-8241-EEE1694F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134D5D55-313F-4F6A-B4AA-D15405BC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47360-8817-47AF-85EF-860D77DB5E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1670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id="{FAA14761-D773-4E09-9821-224A6F57C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438C9-3273-47A2-94DD-EF547815AC32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E192ABB-F7A7-4CD6-8305-42DD81B5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id="{34165F1B-154C-4C12-BEDC-3BA990C9B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48B0FE-8603-493D-B10E-1BB623284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999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id="{B0639E59-2B66-47B9-A12A-0C7689710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4AAB-23DA-4AB4-8648-FCB0D5FBC9BB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id="{3D0B4CB3-8A3C-49CB-B1FC-3DB8203E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30805C20-0B03-422F-9C52-20AE5C45F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D2A89-A5EB-436D-8444-CB0847C618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3590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FDC151-A713-413E-BB81-5ADA72FC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59A9-B5F7-471A-8DEE-DE0ADE9C330B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6B97AD-7EA6-41F3-9C2E-32785C86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AB6D6-A315-4BC2-ABD4-C257F06F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BB257-A960-459B-9FBF-6A9DB2BF13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6289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09A24CE-ADBA-4A8A-ACBB-6C93DC5BC1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2053" name="Текст 7">
            <a:extLst>
              <a:ext uri="{FF2B5EF4-FFF2-40B4-BE49-F238E27FC236}">
                <a16:creationId xmlns:a16="http://schemas.microsoft.com/office/drawing/2014/main" id="{45725BA9-AE6C-484D-A7AA-0B75A39D9F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id="{2F080F06-0B0E-440A-9813-19A6BFAEDE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6B6098-74BE-488A-A986-BBDBBBCC24D9}" type="datetimeFigureOut">
              <a:rPr lang="ru-RU"/>
              <a:pPr>
                <a:defRPr/>
              </a:pPr>
              <a:t>20.03.2025</a:t>
            </a:fld>
            <a:endParaRPr lang="ru-RU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id="{B3F10979-D9E0-416F-81B1-83470832B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CDE5307-7F4B-4485-99AE-8946F86C79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38E27"/>
                </a:solidFill>
                <a:latin typeface="Franklin Gothic Book" panose="020B0503020102020204" pitchFamily="34" charset="0"/>
              </a:defRPr>
            </a:lvl1pPr>
          </a:lstStyle>
          <a:p>
            <a:fld id="{7E8D0B19-49F0-4E84-8CAA-9B5314A287D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BB099DCE-C7D6-4A71-A662-60865AA28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D288364-76D0-47F0-9234-7E2E2B49384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2E342A3-4734-45AF-9DB3-46EDAAD684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7" r:id="rId1"/>
    <p:sldLayoutId id="2147484128" r:id="rId2"/>
    <p:sldLayoutId id="2147484129" r:id="rId3"/>
    <p:sldLayoutId id="2147484124" r:id="rId4"/>
    <p:sldLayoutId id="2147484130" r:id="rId5"/>
    <p:sldLayoutId id="2147484125" r:id="rId6"/>
    <p:sldLayoutId id="2147484131" r:id="rId7"/>
    <p:sldLayoutId id="2147484132" r:id="rId8"/>
    <p:sldLayoutId id="2147484133" r:id="rId9"/>
    <p:sldLayoutId id="2147484126" r:id="rId10"/>
    <p:sldLayoutId id="214748413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8">
            <a:extLst>
              <a:ext uri="{FF2B5EF4-FFF2-40B4-BE49-F238E27FC236}">
                <a16:creationId xmlns:a16="http://schemas.microsoft.com/office/drawing/2014/main" id="{9B537AA4-973E-4582-A91E-15D08FD67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6286500"/>
            <a:ext cx="4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sp>
        <p:nvSpPr>
          <p:cNvPr id="7" name="Блок-схема: альтернативный процесс 6">
            <a:extLst>
              <a:ext uri="{FF2B5EF4-FFF2-40B4-BE49-F238E27FC236}">
                <a16:creationId xmlns:a16="http://schemas.microsoft.com/office/drawing/2014/main" id="{197BB653-7978-4F44-A625-4CA199A8FD10}"/>
              </a:ext>
            </a:extLst>
          </p:cNvPr>
          <p:cNvSpPr/>
          <p:nvPr/>
        </p:nvSpPr>
        <p:spPr>
          <a:xfrm>
            <a:off x="179512" y="3645024"/>
            <a:ext cx="8856984" cy="301136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0" algn="just">
              <a:lnSpc>
                <a:spcPct val="94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" sz="13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 муниципальный район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северной части Республики Мордовия, занимает территорию площадью 1 056 км2 и граничит с севера с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областью. Протяженность района с запада на восток - 50 км, с севера на юг - 45 км. Районный центр располагается в с. Ельники. Связь с. Ельники с г.</a:t>
            </a: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 осуществляется по автомобильной дороге с твердым покрытием (137км). Ближайшие железнодорожные станции:                   г. Первомайск Нижегородской области - 35 км, г. Ковылкино Республики Мордовия - 90 км.</a:t>
            </a:r>
          </a:p>
          <a:p>
            <a:pPr indent="0" algn="just">
              <a:lnSpc>
                <a:spcPct val="94000"/>
              </a:lnSpc>
            </a:pPr>
            <a:r>
              <a:rPr lang="en-US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находится в ландшафтах смешанных лесов, юго-восточная часть - в долине реки Мокша. Лесами занято около 265 км2. 336,9 (более 25 % общей площади района), в основном лиственными. В природном составе лесов преобладают сосна, дуб, береза, осина, липа. </a:t>
            </a:r>
          </a:p>
          <a:p>
            <a:pPr algn="just">
              <a:defRPr/>
            </a:pPr>
            <a:r>
              <a:rPr lang="ru-RU" altLang="ru-RU" sz="1200" dirty="0">
                <a:solidFill>
                  <a:srgbClr val="0D0612"/>
                </a:solidFill>
                <a:latin typeface="Times New Roman" pitchFamily="18" charset="0"/>
              </a:rPr>
              <a:t>     </a:t>
            </a: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На 01.01.2025г. численность постоянного населения района  -  8 907  человек, в том числе  в Ельниковском сельском поселении   5 434 человек.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     В структуре национального состава населения присутствуют:</a:t>
            </a:r>
          </a:p>
          <a:p>
            <a:pPr algn="just">
              <a:defRPr/>
            </a:pPr>
            <a:r>
              <a:rPr lang="ru-RU" altLang="ru-RU" sz="1400" dirty="0">
                <a:solidFill>
                  <a:srgbClr val="0D0612"/>
                </a:solidFill>
                <a:latin typeface="Times New Roman" pitchFamily="18" charset="0"/>
              </a:rPr>
              <a:t> русские - 49,8%, мордва — 43,9%, татары - 5,8%, другие национальности - 0,5%.</a:t>
            </a:r>
          </a:p>
          <a:p>
            <a:pPr algn="just">
              <a:defRPr/>
            </a:pPr>
            <a:r>
              <a:rPr lang="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Экономически активного населения – 5 358 человек.</a:t>
            </a:r>
            <a:endParaRPr lang="ru-RU" alt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94000"/>
              </a:lnSpc>
            </a:pPr>
            <a:endParaRPr lang="ru" sz="13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94000"/>
              </a:lnSpc>
            </a:pPr>
            <a:r>
              <a:rPr lang="ru" sz="1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3" name="TextBox 5">
            <a:extLst>
              <a:ext uri="{FF2B5EF4-FFF2-40B4-BE49-F238E27FC236}">
                <a16:creationId xmlns:a16="http://schemas.microsoft.com/office/drawing/2014/main" id="{4731ECD9-82B1-4DE4-8852-CD192094F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4475"/>
            <a:ext cx="5478463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Cambria" panose="02040503050406030204" pitchFamily="18" charset="0"/>
              </a:rPr>
              <a:t>Общая характеристика</a:t>
            </a:r>
            <a:endParaRPr lang="ru-RU" altLang="ru-RU" sz="2600" b="1" i="1">
              <a:latin typeface="Cambria" panose="02040503050406030204" pitchFamily="18" charset="0"/>
            </a:endParaRPr>
          </a:p>
        </p:txBody>
      </p:sp>
      <p:pic>
        <p:nvPicPr>
          <p:cNvPr id="6" name="Picture 2" descr="C:\Users\Елена\Desktop\Работа по годам\2017 год\К Дню защитников Отечества\082615_013693150728.jpg">
            <a:extLst>
              <a:ext uri="{FF2B5EF4-FFF2-40B4-BE49-F238E27FC236}">
                <a16:creationId xmlns:a16="http://schemas.microsoft.com/office/drawing/2014/main" id="{3049C075-6BBD-41B4-96DD-B6FF72F61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1254" b="10936"/>
          <a:stretch>
            <a:fillRect/>
          </a:stretch>
        </p:blipFill>
        <p:spPr bwMode="auto">
          <a:xfrm>
            <a:off x="971600" y="735013"/>
            <a:ext cx="7200800" cy="28673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FDFB8-6D4D-450F-8997-CD1952E08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357166"/>
            <a:ext cx="8928992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ПРИВЛЕКАТЕЛЬНОСТЬ РАЙОНА</a:t>
            </a:r>
          </a:p>
        </p:txBody>
      </p:sp>
      <p:pic>
        <p:nvPicPr>
          <p:cNvPr id="16388" name="image788.png">
            <a:extLst>
              <a:ext uri="{FF2B5EF4-FFF2-40B4-BE49-F238E27FC236}">
                <a16:creationId xmlns:a16="http://schemas.microsoft.com/office/drawing/2014/main" id="{6D2B1B8E-591F-4D20-A694-7CE97660B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08275"/>
            <a:ext cx="1087438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15">
            <a:extLst>
              <a:ext uri="{FF2B5EF4-FFF2-40B4-BE49-F238E27FC236}">
                <a16:creationId xmlns:a16="http://schemas.microsoft.com/office/drawing/2014/main" id="{11D52F2D-162B-4F04-99E9-06EC2CFA7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00">
              <a:latin typeface="Franklin Gothic Book" panose="020B0503020102020204" pitchFamily="34" charset="0"/>
            </a:endParaRPr>
          </a:p>
        </p:txBody>
      </p:sp>
      <p:grpSp>
        <p:nvGrpSpPr>
          <p:cNvPr id="16390" name="Group 10">
            <a:extLst>
              <a:ext uri="{FF2B5EF4-FFF2-40B4-BE49-F238E27FC236}">
                <a16:creationId xmlns:a16="http://schemas.microsoft.com/office/drawing/2014/main" id="{899191F4-2BA1-4E8B-BF79-1CABF2A34A10}"/>
              </a:ext>
            </a:extLst>
          </p:cNvPr>
          <p:cNvGrpSpPr>
            <a:grpSpLocks/>
          </p:cNvGrpSpPr>
          <p:nvPr/>
        </p:nvGrpSpPr>
        <p:grpSpPr bwMode="auto">
          <a:xfrm>
            <a:off x="2526898" y="2924175"/>
            <a:ext cx="5232400" cy="638836"/>
            <a:chOff x="0" y="0"/>
            <a:chExt cx="8241" cy="912"/>
          </a:xfrm>
        </p:grpSpPr>
        <p:pic>
          <p:nvPicPr>
            <p:cNvPr id="16402" name="Picture 14">
              <a:extLst>
                <a:ext uri="{FF2B5EF4-FFF2-40B4-BE49-F238E27FC236}">
                  <a16:creationId xmlns:a16="http://schemas.microsoft.com/office/drawing/2014/main" id="{4177B185-7512-4C16-A178-16938F5344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3">
              <a:extLst>
                <a:ext uri="{FF2B5EF4-FFF2-40B4-BE49-F238E27FC236}">
                  <a16:creationId xmlns:a16="http://schemas.microsoft.com/office/drawing/2014/main" id="{87867AD0-8FE0-4B00-96F7-FC4725E6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2">
              <a:extLst>
                <a:ext uri="{FF2B5EF4-FFF2-40B4-BE49-F238E27FC236}">
                  <a16:creationId xmlns:a16="http://schemas.microsoft.com/office/drawing/2014/main" id="{75EB9336-E1C0-40A4-9789-CE1F2AF8D1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1">
              <a:extLst>
                <a:ext uri="{FF2B5EF4-FFF2-40B4-BE49-F238E27FC236}">
                  <a16:creationId xmlns:a16="http://schemas.microsoft.com/office/drawing/2014/main" id="{6F3AC9ED-A776-4F29-B849-9956221D8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1" name="image793.png">
            <a:extLst>
              <a:ext uri="{FF2B5EF4-FFF2-40B4-BE49-F238E27FC236}">
                <a16:creationId xmlns:a16="http://schemas.microsoft.com/office/drawing/2014/main" id="{B8A46C6E-5A4F-4186-BEA5-99551CDA0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1223962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16">
            <a:extLst>
              <a:ext uri="{FF2B5EF4-FFF2-40B4-BE49-F238E27FC236}">
                <a16:creationId xmlns:a16="http://schemas.microsoft.com/office/drawing/2014/main" id="{445F9CA2-5152-4B49-8700-190E8C7B668A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933825"/>
            <a:ext cx="4883150" cy="579438"/>
            <a:chOff x="3490" y="934"/>
            <a:chExt cx="7690" cy="912"/>
          </a:xfrm>
        </p:grpSpPr>
        <p:pic>
          <p:nvPicPr>
            <p:cNvPr id="16399" name="Picture 17">
              <a:extLst>
                <a:ext uri="{FF2B5EF4-FFF2-40B4-BE49-F238E27FC236}">
                  <a16:creationId xmlns:a16="http://schemas.microsoft.com/office/drawing/2014/main" id="{40750E4F-43AF-4F7D-844D-06D5B81E59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Picture 18">
              <a:extLst>
                <a:ext uri="{FF2B5EF4-FFF2-40B4-BE49-F238E27FC236}">
                  <a16:creationId xmlns:a16="http://schemas.microsoft.com/office/drawing/2014/main" id="{4811E99C-1AB1-4271-A0AD-20DCC30DFE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19">
              <a:extLst>
                <a:ext uri="{FF2B5EF4-FFF2-40B4-BE49-F238E27FC236}">
                  <a16:creationId xmlns:a16="http://schemas.microsoft.com/office/drawing/2014/main" id="{009E8FB9-D48E-4DC3-81C7-134DBB0074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3" name="image797.png">
            <a:extLst>
              <a:ext uri="{FF2B5EF4-FFF2-40B4-BE49-F238E27FC236}">
                <a16:creationId xmlns:a16="http://schemas.microsoft.com/office/drawing/2014/main" id="{D5DF12F4-75EA-41BC-9496-EE87896F2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24400"/>
            <a:ext cx="128587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4" name="Group 20">
            <a:extLst>
              <a:ext uri="{FF2B5EF4-FFF2-40B4-BE49-F238E27FC236}">
                <a16:creationId xmlns:a16="http://schemas.microsoft.com/office/drawing/2014/main" id="{122B4F98-A3A6-4E8A-AC4F-4965B4722A03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5013325"/>
            <a:ext cx="4359275" cy="579438"/>
            <a:chOff x="3490" y="772"/>
            <a:chExt cx="6864" cy="914"/>
          </a:xfrm>
        </p:grpSpPr>
        <p:pic>
          <p:nvPicPr>
            <p:cNvPr id="16397" name="Picture 21">
              <a:extLst>
                <a:ext uri="{FF2B5EF4-FFF2-40B4-BE49-F238E27FC236}">
                  <a16:creationId xmlns:a16="http://schemas.microsoft.com/office/drawing/2014/main" id="{747B4AB0-CC76-4630-927F-086A7C0439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22">
              <a:extLst>
                <a:ext uri="{FF2B5EF4-FFF2-40B4-BE49-F238E27FC236}">
                  <a16:creationId xmlns:a16="http://schemas.microsoft.com/office/drawing/2014/main" id="{0FDACFE0-9999-477B-9C14-430C823D41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6" name="Picture 2" descr="Geo fence placeholder on a circle symbol">
            <a:extLst>
              <a:ext uri="{FF2B5EF4-FFF2-40B4-BE49-F238E27FC236}">
                <a16:creationId xmlns:a16="http://schemas.microsoft.com/office/drawing/2014/main" id="{EBEB4F16-2145-43C4-AED1-758BE18A19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49" y="1412781"/>
            <a:ext cx="1285875" cy="108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2E8DD7C-51D0-4059-89CB-E98E3A9CA567}"/>
              </a:ext>
            </a:extLst>
          </p:cNvPr>
          <p:cNvSpPr txBox="1"/>
          <p:nvPr/>
        </p:nvSpPr>
        <p:spPr>
          <a:xfrm>
            <a:off x="2339752" y="1552532"/>
            <a:ext cx="5405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-137 км</a:t>
            </a:r>
          </a:p>
        </p:txBody>
      </p:sp>
    </p:spTree>
    <p:extLst>
      <p:ext uri="{BB962C8B-B14F-4D97-AF65-F5344CB8AC3E}">
        <p14:creationId xmlns:p14="http://schemas.microsoft.com/office/powerpoint/2010/main" val="1527833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37F96B2-3A65-4E49-91C7-3CC1718A8684}"/>
              </a:ext>
            </a:extLst>
          </p:cNvPr>
          <p:cNvSpPr/>
          <p:nvPr/>
        </p:nvSpPr>
        <p:spPr>
          <a:xfrm>
            <a:off x="55563" y="4284663"/>
            <a:ext cx="9088437" cy="24929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Промышленность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Ельниковского муниципального района представляют 5 субъектов малого предпринимательства с видами деятельности, относящиеся к обрабатывающим производствам: ООО «Глубинка», ООО «Хлебозавод», ООО «Хлебный край», 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 ООО «Ост-Клинкер».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 «ЕДСПМК»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многопрофильное предприятие. Вместе с основным направлением деятельности – строительством, ремонтом и обслуживанием дорог осуществляет деревообработку, </a:t>
            </a:r>
            <a:r>
              <a:rPr lang="x-none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имеет свой карьер по добыче и переработке щебня и производству доломитовой муки.</a:t>
            </a: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базе данного предприятия создан ряд малых предприятий: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«Глубинка» осуществляет переработку молочной продукции;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ООО «Хлебный край» является предприятием по производству хлебобулочных изделий;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-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СППК «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Урейский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осуществляет переработку мясной продукции.</a:t>
            </a:r>
            <a:endParaRPr lang="en-US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«Хлебозавод» является предприятием по производству хлебобулочных изделий.</a:t>
            </a:r>
          </a:p>
          <a:p>
            <a:pPr indent="342900"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ООО «Ост-Клинкер» является предприятием по производству керамического кирпича.</a:t>
            </a:r>
          </a:p>
        </p:txBody>
      </p:sp>
      <p:sp>
        <p:nvSpPr>
          <p:cNvPr id="14345" name="TextBox 13">
            <a:extLst>
              <a:ext uri="{FF2B5EF4-FFF2-40B4-BE49-F238E27FC236}">
                <a16:creationId xmlns:a16="http://schemas.microsoft.com/office/drawing/2014/main" id="{1B102694-2876-42C9-A1B4-09F6B2E00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214313"/>
            <a:ext cx="7572375" cy="51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Развитие промышленной отрасли</a:t>
            </a:r>
            <a:endParaRPr lang="ru-RU" altLang="ru-RU" sz="2600" b="1" i="1" dirty="0">
              <a:latin typeface="Cambria" panose="02040503050406030204" pitchFamily="18" charset="0"/>
            </a:endParaRPr>
          </a:p>
        </p:txBody>
      </p:sp>
      <p:pic>
        <p:nvPicPr>
          <p:cNvPr id="11" name="Рисунок 8">
            <a:extLst>
              <a:ext uri="{FF2B5EF4-FFF2-40B4-BE49-F238E27FC236}">
                <a16:creationId xmlns:a16="http://schemas.microsoft.com/office/drawing/2014/main" id="{7DDF10BD-1FDF-49D2-8703-8359225D26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251520" y="867193"/>
            <a:ext cx="2460790" cy="170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4">
            <a:extLst>
              <a:ext uri="{FF2B5EF4-FFF2-40B4-BE49-F238E27FC236}">
                <a16:creationId xmlns:a16="http://schemas.microsoft.com/office/drawing/2014/main" id="{B0CE6DFD-15D1-46BD-861E-4EC58CFD98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2793214" y="773838"/>
            <a:ext cx="2752684" cy="192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FA692D1-D96A-4838-9135-C468E285CF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780666"/>
            <a:ext cx="3036206" cy="18501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5E94D-34DC-49D9-92BF-A04844784D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96006"/>
            <a:ext cx="4176463" cy="15637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40FB8-C4EE-4CE3-80D9-113BE8B46AD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24" y="2696006"/>
            <a:ext cx="3870640" cy="15690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36581B-D9B3-4F4F-8AE8-6A7ED47BC336}"/>
              </a:ext>
            </a:extLst>
          </p:cNvPr>
          <p:cNvSpPr/>
          <p:nvPr/>
        </p:nvSpPr>
        <p:spPr>
          <a:xfrm>
            <a:off x="198239" y="2564904"/>
            <a:ext cx="4949825" cy="651718"/>
          </a:xfrm>
          <a:prstGeom prst="rect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85725" tIns="42863" rIns="85725" bIns="42863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Всего сельскохозяйственных угодий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59,8 тыс. га, </a:t>
            </a:r>
          </a:p>
          <a:p>
            <a:pPr>
              <a:lnSpc>
                <a:spcPct val="120000"/>
              </a:lnSpc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том числе площадь пашни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22,5 тыс.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</a:t>
            </a:r>
          </a:p>
        </p:txBody>
      </p:sp>
      <p:sp>
        <p:nvSpPr>
          <p:cNvPr id="15363" name="Прямоугольник 4">
            <a:extLst>
              <a:ext uri="{FF2B5EF4-FFF2-40B4-BE49-F238E27FC236}">
                <a16:creationId xmlns:a16="http://schemas.microsoft.com/office/drawing/2014/main" id="{8A803CBD-CE37-466F-9983-4A919C7BC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3619680"/>
            <a:ext cx="4862314" cy="825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функционируют: </a:t>
            </a:r>
          </a:p>
          <a:p>
            <a:pPr algn="just"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сельскохозяйственных предприятий </a:t>
            </a:r>
          </a:p>
          <a:p>
            <a:pPr algn="just"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КФХ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6E0A99A-68A5-48AF-8541-649F08223E06}"/>
              </a:ext>
            </a:extLst>
          </p:cNvPr>
          <p:cNvSpPr/>
          <p:nvPr/>
        </p:nvSpPr>
        <p:spPr>
          <a:xfrm>
            <a:off x="285750" y="4718346"/>
            <a:ext cx="4790306" cy="156389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85725" tIns="42863" rIns="85725" bIns="42863">
            <a:spAutoFit/>
          </a:bodyPr>
          <a:lstStyle/>
          <a:p>
            <a:pPr lvl="0" indent="266700" algn="just">
              <a:defRPr/>
            </a:pP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1 января 2025 года численность КРС составила 4 490 голов, в том числе                             1495 голов коров, из них 1204 голов молочного направления и 291 голов мясного направления. Сохранность поголовья КРС составила 90,8 % к аналогичному периоду 2023 года.</a:t>
            </a:r>
            <a:endParaRPr lang="ru-RU" alt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Прямоугольник 8">
            <a:extLst>
              <a:ext uri="{FF2B5EF4-FFF2-40B4-BE49-F238E27FC236}">
                <a16:creationId xmlns:a16="http://schemas.microsoft.com/office/drawing/2014/main" id="{69D4A737-5BED-403F-85CB-82A446B08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57188"/>
            <a:ext cx="406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725" tIns="42863" rIns="85725" bIns="42863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D55D20-C55F-4005-A735-26658B3DE2AD}"/>
              </a:ext>
            </a:extLst>
          </p:cNvPr>
          <p:cNvSpPr txBox="1"/>
          <p:nvPr/>
        </p:nvSpPr>
        <p:spPr>
          <a:xfrm>
            <a:off x="300288" y="1066488"/>
            <a:ext cx="4949825" cy="1563891"/>
          </a:xfrm>
          <a:prstGeom prst="rect">
            <a:avLst/>
          </a:prstGeom>
          <a:noFill/>
        </p:spPr>
        <p:txBody>
          <a:bodyPr lIns="85725" tIns="42863" rIns="85725" bIns="42863">
            <a:spAutoFit/>
          </a:bodyPr>
          <a:lstStyle/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развития сельского хозяйства района:</a:t>
            </a:r>
          </a:p>
          <a:p>
            <a:pPr algn="just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молочного и мясного скотоводства;</a:t>
            </a:r>
          </a:p>
          <a:p>
            <a:pPr algn="just"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растениеводство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выращивание зерновых и кормовых культур.</a:t>
            </a:r>
          </a:p>
          <a:p>
            <a:pPr algn="just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C3F90778-1685-489C-9B6D-22F5171162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5625292"/>
              </p:ext>
            </p:extLst>
          </p:nvPr>
        </p:nvGraphicFramePr>
        <p:xfrm>
          <a:off x="5240338" y="3070555"/>
          <a:ext cx="3781424" cy="1940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947549F-97E2-464B-9262-3BFF94D2A1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975" y="5015410"/>
            <a:ext cx="3724149" cy="1705674"/>
          </a:xfrm>
          <a:prstGeom prst="rect">
            <a:avLst/>
          </a:prstGeom>
        </p:spPr>
      </p:pic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2C6ECB31-FE08-4733-BF0B-2172FC9EF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852" y="1124744"/>
            <a:ext cx="362627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47770-D49A-4E2F-87F2-FB703339B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04665"/>
            <a:ext cx="7950026" cy="576064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СФЕРА ОБРАЗОВАНИЯ И ДОСУГА</a:t>
            </a:r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8F6597A0-7AE4-4EEA-920B-1C90288AD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067227"/>
            <a:ext cx="4678974" cy="5790773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муниципальном районе функционируют: 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 средне-общеобразовательные школы, где обучается 563 ученика, 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Центр дополнительного образования для детей  Ельниковского района,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оличество обучающихся  в течение года составило более 500 человек,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центр образования цифрового и гуманитарного профиля «Точка роста» в МОУ «Лицей», МОУ «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Стародевиченская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 детский сад, включая 1 структурное подразделение,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воспитанников в детском саду на начало 2025 года составляет 127 человек,</a:t>
            </a: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- МУ «Ельниковский РДК», 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включая</a:t>
            </a: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13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- МУ «Ельниковская центральная библиотека» и 16 структурных подразделений,</a:t>
            </a: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Ельниковский историко-краеведческий музей.</a:t>
            </a:r>
            <a:endParaRPr lang="ru-RU" alt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D1D5DA2-EA76-44F7-8AFE-7C6E6D1278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800" y="2594398"/>
            <a:ext cx="2109822" cy="12015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E40829-09E9-45F5-8CF3-D1B4B18EF2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669" y="1116734"/>
            <a:ext cx="2381469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1">
            <a:extLst>
              <a:ext uri="{FF2B5EF4-FFF2-40B4-BE49-F238E27FC236}">
                <a16:creationId xmlns:a16="http://schemas.microsoft.com/office/drawing/2014/main" id="{E891841A-80F7-4715-81FF-A504633D9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20" y="3807863"/>
            <a:ext cx="2095302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Елена\Desktop\Туристическая тропа\fBBan39g9so.jpg">
            <a:extLst>
              <a:ext uri="{FF2B5EF4-FFF2-40B4-BE49-F238E27FC236}">
                <a16:creationId xmlns:a16="http://schemas.microsoft.com/office/drawing/2014/main" id="{68BC6523-3997-48B8-8774-DEEC21DF5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212053"/>
            <a:ext cx="2383698" cy="16315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94BCF648-71DF-4F09-BB5B-38FBA7960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002" y="1124744"/>
            <a:ext cx="221993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Рисунок 2">
            <a:extLst>
              <a:ext uri="{FF2B5EF4-FFF2-40B4-BE49-F238E27FC236}">
                <a16:creationId xmlns:a16="http://schemas.microsoft.com/office/drawing/2014/main" id="{6D74840D-D796-4EB6-A940-A216A1FF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09" y="3820537"/>
            <a:ext cx="2068307" cy="14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54D37E1B-CCBA-4EF1-A6B4-6C8C3B6EA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09" y="5296276"/>
            <a:ext cx="1794431" cy="14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DEBDDF89-C009-432C-BEB5-CC4F336DE6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123252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5DADE9-B270-403D-B2B9-E25423FF46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5381" y="2537751"/>
            <a:ext cx="1808044" cy="117405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F892D-D8EC-4615-A226-008C209981E9}"/>
              </a:ext>
            </a:extLst>
          </p:cNvPr>
          <p:cNvSpPr txBox="1">
            <a:spLocks/>
          </p:cNvSpPr>
          <p:nvPr/>
        </p:nvSpPr>
        <p:spPr>
          <a:xfrm>
            <a:off x="1142976" y="285728"/>
            <a:ext cx="6878456" cy="374531"/>
          </a:xfrm>
          <a:prstGeom prst="rect">
            <a:avLst/>
          </a:prstGeo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Контакты</a:t>
            </a: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1ED91034-FE7C-4DE6-964B-34CD63E5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071563"/>
            <a:ext cx="9144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-166635" rIns="0" bIns="201549" anchor="ctr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Бекешев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Юрий Алексеевич</a:t>
            </a:r>
          </a:p>
          <a:p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Ельниковского муниципального района </a:t>
            </a:r>
          </a:p>
        </p:txBody>
      </p:sp>
      <p:sp>
        <p:nvSpPr>
          <p:cNvPr id="28677" name="Прямоугольник 4">
            <a:extLst>
              <a:ext uri="{FF2B5EF4-FFF2-40B4-BE49-F238E27FC236}">
                <a16:creationId xmlns:a16="http://schemas.microsoft.com/office/drawing/2014/main" id="{4D9C6118-9552-4A8A-B2A1-AF58558C8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428750"/>
            <a:ext cx="58578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 - (8-834-44) 2-14-10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 - </a:t>
            </a:r>
            <a:r>
              <a:rPr lang="en-US" alt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elnadm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@mail.ru</a:t>
            </a:r>
          </a:p>
          <a:p>
            <a:pPr eaLnBrk="1" hangingPunct="1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 : 431</a:t>
            </a:r>
            <a:r>
              <a:rPr lang="en-US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70, Республика Мордовия, Ельниковский район,      с. Ельники, ул. Ленина, д. 18,</a:t>
            </a:r>
          </a:p>
        </p:txBody>
      </p:sp>
      <p:sp>
        <p:nvSpPr>
          <p:cNvPr id="28679" name="Прямоугольник 7">
            <a:extLst>
              <a:ext uri="{FF2B5EF4-FFF2-40B4-BE49-F238E27FC236}">
                <a16:creationId xmlns:a16="http://schemas.microsoft.com/office/drawing/2014/main" id="{1314614D-F87A-4EAC-AF46-607C63E7F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3157560"/>
            <a:ext cx="5616623" cy="287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Ельниковском районе созданы  все условия для проживания и работы. Район располагает лесными и водными ресурсами.</a:t>
            </a:r>
          </a:p>
          <a:p>
            <a:pPr indent="495300" algn="just">
              <a:spcAft>
                <a:spcPts val="210"/>
              </a:spcAft>
            </a:pPr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обстановка в районе благоприятная.</a:t>
            </a:r>
          </a:p>
          <a:p>
            <a:pPr indent="495300" algn="just">
              <a:spcAft>
                <a:spcPts val="210"/>
              </a:spcAft>
            </a:pP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Жить в селе лучше чем в шумных городах, где постоянно суета и  очень много машин. А в нашем селе чистый воздух, прекрасные холмы, на которых растёт сосновый лес, и бьют родники с чистой, прозрачной водой.</a:t>
            </a:r>
            <a:endParaRPr lang="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95300" algn="just"/>
            <a:r>
              <a:rPr lang="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 муниципальный район всегда готов принять Вас жить и работать в Ельниках!</a:t>
            </a:r>
          </a:p>
          <a:p>
            <a:pPr indent="495300" algn="just"/>
            <a:endParaRPr lang="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82" name="Прямоугольник 11">
            <a:extLst>
              <a:ext uri="{FF2B5EF4-FFF2-40B4-BE49-F238E27FC236}">
                <a16:creationId xmlns:a16="http://schemas.microsoft.com/office/drawing/2014/main" id="{22FDC553-CCD2-4833-B9FA-86B72EDA2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89240"/>
            <a:ext cx="5724127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ru-RU" sz="19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DD36FF-BC8E-4654-BC6C-D2A6A5C6A82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689" y="388144"/>
            <a:ext cx="2670048" cy="2667000"/>
          </a:xfrm>
          <a:prstGeom prst="rect">
            <a:avLst/>
          </a:prstGeom>
        </p:spPr>
      </p:pic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8A98C569-01EE-47B9-9BED-C4B736063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631" y="3501008"/>
            <a:ext cx="3238077" cy="316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6472</TotalTime>
  <Words>695</Words>
  <Application>Microsoft Office PowerPoint</Application>
  <PresentationFormat>Экран (4:3)</PresentationFormat>
  <Paragraphs>54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Arial</vt:lpstr>
      <vt:lpstr>Calibri</vt:lpstr>
      <vt:lpstr>Cambria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ПРИВЛЕКАТЕЛЬНОСТЬ РАЙОНА</vt:lpstr>
      <vt:lpstr>Презентация PowerPoint</vt:lpstr>
      <vt:lpstr>Презентация PowerPoint</vt:lpstr>
      <vt:lpstr>СФЕРА ОБРАЗОВАНИЯ И ДОСУГА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689</cp:revision>
  <dcterms:modified xsi:type="dcterms:W3CDTF">2025-03-20T12:30:32Z</dcterms:modified>
</cp:coreProperties>
</file>