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rawings/drawing7.xml" ContentType="application/vnd.openxmlformats-officedocument.drawingml.chartshapes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1896" y="-93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#,##0.0">
                  <c:v>200456.8</c:v>
                </c:pt>
                <c:pt idx="1">
                  <c:v>168385.7</c:v>
                </c:pt>
                <c:pt idx="2">
                  <c:v>172678.2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#,##0.0">
                  <c:v>199778.6</c:v>
                </c:pt>
                <c:pt idx="1">
                  <c:v>167479.1</c:v>
                </c:pt>
                <c:pt idx="2">
                  <c:v>171543.3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dLbls>
            <c:delete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678.19999999998254</c:v>
                </c:pt>
                <c:pt idx="1">
                  <c:v>906.60000000000582</c:v>
                </c:pt>
                <c:pt idx="2">
                  <c:v>1134.9000000000233</c:v>
                </c:pt>
              </c:numCache>
            </c:numRef>
          </c:val>
          <c:shape val="box"/>
        </c:ser>
        <c:dLbls>
          <c:showVal val="1"/>
        </c:dLbls>
        <c:shape val="cylinder"/>
        <c:axId val="163773056"/>
        <c:axId val="1770624"/>
        <c:axId val="0"/>
      </c:bar3DChart>
      <c:catAx>
        <c:axId val="16377305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770624"/>
        <c:crosses val="autoZero"/>
        <c:auto val="1"/>
        <c:lblAlgn val="ctr"/>
        <c:lblOffset val="1000"/>
      </c:catAx>
      <c:valAx>
        <c:axId val="1770624"/>
        <c:scaling>
          <c:orientation val="minMax"/>
        </c:scaling>
        <c:delete val="1"/>
        <c:axPos val="l"/>
        <c:numFmt formatCode="#,##0.0" sourceLinked="1"/>
        <c:majorTickMark val="none"/>
        <c:tickLblPos val="nextTo"/>
        <c:crossAx val="163773056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1639.8</c:v>
                </c:pt>
                <c:pt idx="1">
                  <c:v>1211.9000000000001</c:v>
                </c:pt>
                <c:pt idx="2">
                  <c:v>1257.3</c:v>
                </c:pt>
                <c:pt idx="3">
                  <c:v>1304.5999999999999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29737.7</c:v>
                </c:pt>
                <c:pt idx="1">
                  <c:v>36247.1</c:v>
                </c:pt>
                <c:pt idx="2">
                  <c:v>38181.599999999999</c:v>
                </c:pt>
                <c:pt idx="3">
                  <c:v>40030.800000000003</c:v>
                </c:pt>
              </c:numCache>
            </c:numRef>
          </c:val>
        </c:ser>
        <c:gapWidth val="75"/>
        <c:shape val="box"/>
        <c:axId val="167978112"/>
        <c:axId val="167979648"/>
        <c:axId val="0"/>
      </c:bar3DChart>
      <c:catAx>
        <c:axId val="167978112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67979648"/>
        <c:crosses val="autoZero"/>
        <c:lblAlgn val="ctr"/>
        <c:lblOffset val="100"/>
      </c:catAx>
      <c:valAx>
        <c:axId val="167979648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67978112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118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463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84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62"/>
          <c:y val="0"/>
          <c:w val="0.33509239714106143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7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133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94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424"/>
          <c:w val="0.41334653530162901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318"/>
          <c:w val="1"/>
          <c:h val="0.24971462482259546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1989"/>
          <c:y val="1.7540613766929161E-3"/>
          <c:w val="0.79029599215111046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9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523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79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558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7.5172842314424697</c:v>
                </c:pt>
                <c:pt idx="3">
                  <c:v>8.2597376989926747</c:v>
                </c:pt>
                <c:pt idx="4">
                  <c:v>15.942560958658802</c:v>
                </c:pt>
                <c:pt idx="5">
                  <c:v>1.3709091367463699</c:v>
                </c:pt>
                <c:pt idx="6">
                  <c:v>11.550874905309172</c:v>
                </c:pt>
                <c:pt idx="7">
                  <c:v>0.83924605641145145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891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66E-2"/>
                  <c:y val="-0.18095188688860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7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52.173142119905137</c:v>
                </c:pt>
                <c:pt idx="1">
                  <c:v>0.63744623702142034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10.838939697408676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3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91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82E-2"/>
                  <c:y val="1.36605371105320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9350882515790278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0.63887143448351902</c:v>
                </c:pt>
                <c:pt idx="2">
                  <c:v>7.2326297499287824</c:v>
                </c:pt>
                <c:pt idx="3">
                  <c:v>9.5292446374935587</c:v>
                </c:pt>
                <c:pt idx="4">
                  <c:v>14.678971953212185</c:v>
                </c:pt>
                <c:pt idx="5">
                  <c:v>1.4312583136718351</c:v>
                </c:pt>
                <c:pt idx="6">
                  <c:v>10.392657541769559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2024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168.6</c:v>
                </c:pt>
                <c:pt idx="1">
                  <c:v>37.5</c:v>
                </c:pt>
                <c:pt idx="2">
                  <c:v>163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159.5</c:v>
                </c:pt>
                <c:pt idx="1">
                  <c:v>39.4</c:v>
                </c:pt>
                <c:pt idx="2">
                  <c:v>128.9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2026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161,7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161.69999999999999</c:v>
                </c:pt>
                <c:pt idx="1">
                  <c:v>41.3</c:v>
                </c:pt>
                <c:pt idx="2">
                  <c:v>131.30000000000001</c:v>
                </c:pt>
              </c:numCache>
            </c:numRef>
          </c:val>
        </c:ser>
        <c:dLbls>
          <c:showVal val="1"/>
        </c:dLbls>
        <c:shape val="box"/>
        <c:axId val="177048576"/>
        <c:axId val="177054464"/>
        <c:axId val="0"/>
      </c:bar3DChart>
      <c:catAx>
        <c:axId val="17704857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77054464"/>
        <c:crosses val="autoZero"/>
        <c:lblAlgn val="ctr"/>
        <c:lblOffset val="100"/>
      </c:catAx>
      <c:valAx>
        <c:axId val="177054464"/>
        <c:scaling>
          <c:orientation val="minMax"/>
        </c:scaling>
        <c:delete val="1"/>
        <c:axPos val="l"/>
        <c:numFmt formatCode="General" sourceLinked="0"/>
        <c:tickLblPos val="nextTo"/>
        <c:crossAx val="177048576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3086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31,</a:t>
                    </a:r>
                    <a:r>
                      <a:rPr lang="ru-RU" smtClean="0"/>
                      <a:t>7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37</a:t>
                    </a:r>
                    <a:r>
                      <a:rPr lang="en-US" dirty="0" smtClean="0"/>
                      <a:t>,5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</a:t>
                    </a:r>
                    <a:r>
                      <a:rPr lang="ru-RU" dirty="0" smtClean="0"/>
                      <a:t>9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4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41,3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31.4</c:v>
                </c:pt>
                <c:pt idx="1">
                  <c:v>37.5</c:v>
                </c:pt>
                <c:pt idx="2">
                  <c:v>39.4</c:v>
                </c:pt>
                <c:pt idx="3">
                  <c:v>41.3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218,2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128,9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131,3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218.2</c:v>
                </c:pt>
                <c:pt idx="1">
                  <c:v>163</c:v>
                </c:pt>
                <c:pt idx="2">
                  <c:v>128.9</c:v>
                </c:pt>
                <c:pt idx="3">
                  <c:v>131.30000000000001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48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249.6</c:v>
                </c:pt>
                <c:pt idx="1">
                  <c:v>200.5</c:v>
                </c:pt>
                <c:pt idx="2">
                  <c:v>168.3</c:v>
                </c:pt>
                <c:pt idx="3">
                  <c:v>172.60000000000002</c:v>
                </c:pt>
              </c:numCache>
            </c:numRef>
          </c:val>
        </c:ser>
        <c:gapWidth val="74"/>
        <c:gapDepth val="85"/>
        <c:shape val="box"/>
        <c:axId val="177435776"/>
        <c:axId val="177437312"/>
        <c:axId val="0"/>
      </c:bar3DChart>
      <c:catAx>
        <c:axId val="17743577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7437312"/>
        <c:crosses val="autoZero"/>
        <c:auto val="1"/>
        <c:lblAlgn val="ctr"/>
        <c:lblOffset val="100"/>
      </c:catAx>
      <c:valAx>
        <c:axId val="177437312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7435776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egendEntry>
        <c:idx val="1"/>
        <c:delete val="1"/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391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708"/>
          <c:y val="4.3382270261607334E-2"/>
          <c:w val="0.67614537421113086"/>
          <c:h val="0.87116727527351134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31,4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37,5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39,4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41,3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31.4</c:v>
                </c:pt>
                <c:pt idx="1">
                  <c:v>37.5</c:v>
                </c:pt>
                <c:pt idx="2">
                  <c:v>32.4</c:v>
                </c:pt>
                <c:pt idx="3">
                  <c:v>33.5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48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 </c:v>
                </c:pt>
                <c:pt idx="2">
                  <c:v>2025 год </c:v>
                </c:pt>
                <c:pt idx="3">
                  <c:v>2026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78465024"/>
        <c:axId val="178465792"/>
        <c:axId val="0"/>
      </c:bar3DChart>
      <c:catAx>
        <c:axId val="17846502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8465792"/>
        <c:crosses val="autoZero"/>
        <c:auto val="1"/>
        <c:lblAlgn val="ctr"/>
        <c:lblOffset val="100"/>
      </c:catAx>
      <c:valAx>
        <c:axId val="178465792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8465024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814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91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66"/>
                  <c:y val="0.1439286809924657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825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0909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41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64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7.9085459167179586</c:v>
                </c:pt>
                <c:pt idx="4">
                  <c:v>3.0471114785243518</c:v>
                </c:pt>
                <c:pt idx="5">
                  <c:v>3.9320456399564603</c:v>
                </c:pt>
                <c:pt idx="6">
                  <c:v>1.393926993326486</c:v>
                </c:pt>
                <c:pt idx="7">
                  <c:v>1.3236923977616011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2025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206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56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65.005205136911357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1.264780401985045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2026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823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87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325"/>
                  <c:y val="0.15628336980005064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2025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655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68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209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2026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128"/>
          <c:y val="0.87357507415001401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2024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401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51"/>
                  <c:y val="-0.2491367401377410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2989"/>
          <c:y val="6.6516899553312331E-2"/>
          <c:w val="0.85651460393432444"/>
          <c:h val="0.73740628145693843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142</c:v>
                </c:pt>
                <c:pt idx="1">
                  <c:v>113</c:v>
                </c:pt>
                <c:pt idx="2">
                  <c:v>114</c:v>
                </c:pt>
              </c:numCache>
            </c:numRef>
          </c:val>
        </c:ser>
        <c:gapWidth val="106"/>
        <c:gapDepth val="80"/>
        <c:shape val="box"/>
        <c:axId val="166463360"/>
        <c:axId val="166464896"/>
        <c:axId val="0"/>
      </c:bar3DChart>
      <c:catAx>
        <c:axId val="16646336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6464896"/>
        <c:crosses val="autoZero"/>
        <c:auto val="1"/>
        <c:lblAlgn val="ctr"/>
        <c:lblOffset val="100"/>
      </c:catAx>
      <c:valAx>
        <c:axId val="166464896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66463360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434E-2"/>
          <c:y val="7.5088400139448688E-2"/>
          <c:w val="0.77508165759360814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4077E-3"/>
                  <c:y val="0.1963263706913511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445E-3"/>
                  <c:y val="-1.791867559087461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602E-3"/>
                  <c:y val="-1.713960273909745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94492.3</c:v>
                </c:pt>
                <c:pt idx="1">
                  <c:v>10343.9</c:v>
                </c:pt>
                <c:pt idx="2">
                  <c:v>18519.099999999995</c:v>
                </c:pt>
                <c:pt idx="3">
                  <c:v>87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53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305E-3"/>
                  <c:y val="-4.830251681018410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113344.4</c:v>
                </c:pt>
                <c:pt idx="1">
                  <c:v>11939.4</c:v>
                </c:pt>
                <c:pt idx="2">
                  <c:v>26726</c:v>
                </c:pt>
                <c:pt idx="3">
                  <c:v>87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95E-3"/>
                  <c:y val="0.2664429316525498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3436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96772.800000000003</c:v>
                </c:pt>
                <c:pt idx="1">
                  <c:v>9546.7000000000007</c:v>
                </c:pt>
                <c:pt idx="2">
                  <c:v>19599</c:v>
                </c:pt>
                <c:pt idx="3">
                  <c:v>87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711E-2"/>
                  <c:y val="-3.19419869228636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50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2053E-2"/>
                  <c:y val="-3.35001326264178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131085</c:v>
                </c:pt>
                <c:pt idx="1">
                  <c:v>13601</c:v>
                </c:pt>
                <c:pt idx="2">
                  <c:v>25634</c:v>
                </c:pt>
                <c:pt idx="3">
                  <c:v>87</c:v>
                </c:pt>
              </c:numCache>
            </c:numRef>
          </c:val>
        </c:ser>
        <c:gapWidth val="110"/>
        <c:shape val="cylinder"/>
        <c:axId val="178925568"/>
        <c:axId val="178927104"/>
        <c:axId val="0"/>
      </c:bar3DChart>
      <c:catAx>
        <c:axId val="17892556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8927104"/>
        <c:crosses val="autoZero"/>
        <c:auto val="1"/>
        <c:lblAlgn val="ctr"/>
        <c:lblOffset val="100"/>
      </c:catAx>
      <c:valAx>
        <c:axId val="178927104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789255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83"/>
          <c:y val="0.2863247493609033"/>
          <c:w val="0.14010583186230469"/>
          <c:h val="0.38294316196981293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307"/>
          <c:y val="5.5993288385033514E-2"/>
          <c:w val="0.7915813962590017"/>
          <c:h val="0.7525128321738087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35E-2"/>
                  <c:y val="-4.40916970241621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131,1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37E-2"/>
                  <c:y val="2.869360761245018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113,3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94,5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2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136122</c:v>
                </c:pt>
                <c:pt idx="1">
                  <c:v>113344</c:v>
                </c:pt>
                <c:pt idx="2" formatCode="0.0">
                  <c:v>94492</c:v>
                </c:pt>
                <c:pt idx="3">
                  <c:v>96773</c:v>
                </c:pt>
              </c:numCache>
            </c:numRef>
          </c:val>
        </c:ser>
        <c:gapWidth val="138"/>
        <c:shape val="cylinder"/>
        <c:axId val="179541120"/>
        <c:axId val="179542656"/>
        <c:axId val="0"/>
      </c:bar3DChart>
      <c:catAx>
        <c:axId val="17954112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79542656"/>
        <c:crosses val="autoZero"/>
        <c:auto val="1"/>
        <c:lblAlgn val="ctr"/>
        <c:lblOffset val="100"/>
      </c:catAx>
      <c:valAx>
        <c:axId val="179542656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79541120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708"/>
          <c:y val="0.17644089892789813"/>
          <c:w val="0.7915813962590017"/>
          <c:h val="0.6650316473561026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35E-2"/>
                  <c:y val="-4.40916970241621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25,6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737E-2"/>
                  <c:y val="2.869360761245018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26,7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2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19,6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25.6</c:v>
                </c:pt>
                <c:pt idx="1">
                  <c:v>26.7</c:v>
                </c:pt>
                <c:pt idx="2" formatCode="0.0">
                  <c:v>18.5</c:v>
                </c:pt>
                <c:pt idx="3">
                  <c:v>19.600000000000001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79637632"/>
        <c:axId val="179655808"/>
        <c:axId val="0"/>
      </c:bar3DChart>
      <c:catAx>
        <c:axId val="17963763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79655808"/>
        <c:crosses val="autoZero"/>
        <c:auto val="1"/>
        <c:lblAlgn val="ctr"/>
        <c:lblOffset val="100"/>
      </c:catAx>
      <c:valAx>
        <c:axId val="1796558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79637632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808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35E-2"/>
                  <c:y val="-4.409169702416213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34,5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37E-2"/>
                  <c:y val="2.869360761245018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8,9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2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9,2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6.6</c:v>
                </c:pt>
                <c:pt idx="2" formatCode="0.0">
                  <c:v>7</c:v>
                </c:pt>
                <c:pt idx="3">
                  <c:v>7.3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79762688"/>
        <c:axId val="179764224"/>
        <c:axId val="0"/>
      </c:bar3DChart>
      <c:catAx>
        <c:axId val="179762688"/>
        <c:scaling>
          <c:orientation val="minMax"/>
        </c:scaling>
        <c:axPos val="b"/>
        <c:numFmt formatCode="General" sourceLinked="0"/>
        <c:tickLblPos val="nextTo"/>
        <c:crossAx val="179764224"/>
        <c:crosses val="autoZero"/>
        <c:auto val="1"/>
        <c:lblAlgn val="ctr"/>
        <c:lblOffset val="100"/>
      </c:catAx>
      <c:valAx>
        <c:axId val="179764224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extTo"/>
        <c:crossAx val="179762688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307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30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24,2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992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20,9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12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20,9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18.3</c:v>
                </c:pt>
                <c:pt idx="2">
                  <c:v>16.7</c:v>
                </c:pt>
                <c:pt idx="3" formatCode="General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80002816"/>
        <c:axId val="180004352"/>
        <c:axId val="0"/>
      </c:bar3DChart>
      <c:catAx>
        <c:axId val="18000281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80004352"/>
        <c:crosses val="autoZero"/>
        <c:auto val="1"/>
        <c:lblAlgn val="ctr"/>
        <c:lblOffset val="100"/>
      </c:catAx>
      <c:valAx>
        <c:axId val="180004352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80002816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9"/>
          <c:w val="0.87944207216344228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21,4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33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20,8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27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27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45292</c:v>
                </c:pt>
                <c:pt idx="1">
                  <c:v>45658</c:v>
                </c:pt>
                <c:pt idx="2">
                  <c:v>46023</c:v>
                </c:pt>
                <c:pt idx="3">
                  <c:v>46388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80082944"/>
        <c:axId val="180088832"/>
        <c:axId val="0"/>
      </c:bar3DChart>
      <c:dateAx>
        <c:axId val="180082944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80088832"/>
        <c:crosses val="autoZero"/>
        <c:auto val="1"/>
        <c:lblOffset val="100"/>
        <c:baseTimeUnit val="years"/>
      </c:dateAx>
      <c:valAx>
        <c:axId val="180088832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800829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713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16" minVer="http://schemas.openxmlformats.org/drawingml/2006/diagram"/>
    </a:ext>
    <a:ext uri="{C62137D5-CB1D-491B-B009-E17868A290BF}">
      <dgm14:recolorImg xmlns=""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ГОРОДА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ГОРОДА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ГОРОДА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Рязанской области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79,8%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города Рязани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20,2%</a:t>
          </a:r>
          <a:endParaRPr lang="ru-RU" sz="12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36247,1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38181,6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40030,8</a:t>
          </a:r>
        </a:p>
        <a:p xmlns:a="http://schemas.openxmlformats.org/drawingml/2006/main"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2024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2026год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0.20839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38554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233,7,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187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200,8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257,1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2024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14.01.2025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589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3230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73744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0202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76377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6048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68024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8010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39895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07700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40358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36936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03130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62906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8641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92668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88304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38961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413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26075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50074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2081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60842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1416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05794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11764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0414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96963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02558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96888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58749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51998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40919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0055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07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67201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4065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4210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70458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77206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85525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20974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95834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063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14.01.2025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9680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32420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54283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06488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89641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9936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293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02481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76548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75403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9707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14.01.2025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6314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50544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21491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66627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6195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64608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24971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6985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56602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51236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63909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9534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1157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137013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52076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33015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663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1206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50715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7121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407225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84694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14.01.2025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8089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9562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91647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33676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65993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08733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9424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76211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93909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07933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0544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61832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57514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0605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4829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41457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11869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4191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57777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6952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1388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71491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10890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60702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28424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893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4348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85426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1872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93548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48262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528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4108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719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39836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00256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72389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97322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73158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6748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47923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6537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11335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54205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75580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28410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72650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67192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11687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37268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42183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69978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50281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94998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45995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14.01.2025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diagramData" Target="../diagrams/data6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diagramDrawing" Target="../diagrams/drawing8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8.xml"/><Relationship Id="rId7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microsoft.com/office/2007/relationships/diagramDrawing" Target="../diagrams/drawing10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9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diagramDrawing" Target="../diagrams/drawing15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10.xml"/><Relationship Id="rId7" Type="http://schemas.openxmlformats.org/officeDocument/2006/relationships/chart" Target="../charts/chart2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microsoft.com/office/2007/relationships/diagramDrawing" Target="../diagrams/drawing18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2024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2025-2026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066867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7069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81195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9777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41050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75138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="" xmlns:p14="http://schemas.microsoft.com/office/powerpoint/2010/main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4296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="" xmlns:p14="http://schemas.microsoft.com/office/powerpoint/2010/main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054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8468101"/>
              </p:ext>
            </p:extLst>
          </p:nvPr>
        </p:nvGraphicFramePr>
        <p:xfrm>
          <a:off x="323528" y="843558"/>
          <a:ext cx="8542739" cy="3956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2023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2024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к 2022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2025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к 2023в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2026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2023 к 2024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249589,4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234424,8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187862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201931,9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31377,5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37458,9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39438,9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41335,4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218211,9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196965,1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148423,1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160596,5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73020,9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78412,1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49399,4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49149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105080,4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109119,5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96940,1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109390,7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35997,9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8221,2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2083,6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2083,6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257084,8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233745,8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186955,4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200796,9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-7495,3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678,2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906,6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1134,9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2024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2025 и 2026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51278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21715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2023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2024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2025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2026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18462,1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22684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23818,5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25001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6749,1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8485,7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8930,3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9199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3677,3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4029,8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4343,3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4697,7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829,2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1047,6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1089,5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1133,1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582,9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732,8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762,1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792,6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121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125,9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130,9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803,3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233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97,4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101,3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31377,5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37458,9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39438,9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41335,4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2525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29487,1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8134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2025 ГОД – 39,4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2026 ГОД – 41.3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2024 ГОД – 37,5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0705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2025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1671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7862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704113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97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102,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6255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2024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составляет114 МЛН РУБ или 90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6768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67618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="" xmlns:p14="http://schemas.microsoft.com/office/powerpoint/2010/main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="" xmlns:p14="http://schemas.microsoft.com/office/powerpoint/2010/main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2335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67875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75950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2016-2026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761945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2030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692830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 до 2030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877917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(2019-2026)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182054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33390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15869</TotalTime>
  <Words>1535</Words>
  <Application>Microsoft Office PowerPoint</Application>
  <PresentationFormat>Экран (16:9)</PresentationFormat>
  <Paragraphs>593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2016-2026 годы</vt:lpstr>
      <vt:lpstr>Муниципальная программа «Развитие культуры и туризма Ельниковского муниципального района до 2030 г» </vt:lpstr>
      <vt:lpstr>МП «Развитие автомобильных дорог  до 2030 годы</vt:lpstr>
      <vt:lpstr>МП «Развитие муниципальной службы в ельниковском муниципальном районе РМ (2019-2026)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1640</cp:revision>
  <cp:lastPrinted>2017-12-08T09:51:41Z</cp:lastPrinted>
  <dcterms:created xsi:type="dcterms:W3CDTF">2013-10-29T07:14:12Z</dcterms:created>
  <dcterms:modified xsi:type="dcterms:W3CDTF">2025-01-14T06:34:53Z</dcterms:modified>
</cp:coreProperties>
</file>