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theme/themeOverride5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charts/chart9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drawings/drawing1.xml" ContentType="application/vnd.openxmlformats-officedocument.drawingml.chartshapes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theme/themeOverride4.xml" ContentType="application/vnd.openxmlformats-officedocument.themeOverr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5" r:id="rId2"/>
    <p:sldId id="256" r:id="rId3"/>
    <p:sldId id="257" r:id="rId4"/>
    <p:sldId id="317" r:id="rId5"/>
    <p:sldId id="258" r:id="rId6"/>
    <p:sldId id="259" r:id="rId7"/>
    <p:sldId id="307" r:id="rId8"/>
    <p:sldId id="260" r:id="rId9"/>
    <p:sldId id="315" r:id="rId10"/>
    <p:sldId id="319" r:id="rId11"/>
    <p:sldId id="287" r:id="rId12"/>
    <p:sldId id="289" r:id="rId13"/>
    <p:sldId id="290" r:id="rId14"/>
    <p:sldId id="261" r:id="rId15"/>
    <p:sldId id="293" r:id="rId16"/>
    <p:sldId id="291" r:id="rId17"/>
    <p:sldId id="292" r:id="rId18"/>
    <p:sldId id="298" r:id="rId19"/>
    <p:sldId id="294" r:id="rId20"/>
    <p:sldId id="262" r:id="rId21"/>
    <p:sldId id="297" r:id="rId22"/>
    <p:sldId id="295" r:id="rId23"/>
    <p:sldId id="296" r:id="rId24"/>
    <p:sldId id="264" r:id="rId25"/>
    <p:sldId id="265" r:id="rId26"/>
    <p:sldId id="270" r:id="rId27"/>
    <p:sldId id="271" r:id="rId28"/>
    <p:sldId id="272" r:id="rId29"/>
    <p:sldId id="273" r:id="rId30"/>
    <p:sldId id="275" r:id="rId31"/>
    <p:sldId id="276" r:id="rId32"/>
    <p:sldId id="278" r:id="rId33"/>
    <p:sldId id="280" r:id="rId34"/>
    <p:sldId id="281" r:id="rId35"/>
    <p:sldId id="282" r:id="rId36"/>
    <p:sldId id="283" r:id="rId37"/>
    <p:sldId id="266" r:id="rId38"/>
    <p:sldId id="320" r:id="rId39"/>
  </p:sldIdLst>
  <p:sldSz cx="9144000" cy="6858000" type="screen4x3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800080"/>
    <a:srgbClr val="CCFFCC"/>
    <a:srgbClr val="99FFCC"/>
    <a:srgbClr val="66CCFF"/>
    <a:srgbClr val="FFCCFF"/>
    <a:srgbClr val="CC66FF"/>
    <a:srgbClr val="FFB39B"/>
    <a:srgbClr val="FF99FF"/>
    <a:srgbClr val="66FFFF"/>
    <a:srgbClr val="CC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323" autoAdjust="0"/>
    <p:restoredTop sz="94713" autoAdjust="0"/>
  </p:normalViewPr>
  <p:slideViewPr>
    <p:cSldViewPr>
      <p:cViewPr>
        <p:scale>
          <a:sx n="78" d="100"/>
          <a:sy n="78" d="100"/>
        </p:scale>
        <p:origin x="-2634" y="-7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2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_____Microsoft_Office_Excel3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4.xlsx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6.xlsx"/><Relationship Id="rId1" Type="http://schemas.openxmlformats.org/officeDocument/2006/relationships/themeOverride" Target="../theme/themeOverride4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7.xlsx"/><Relationship Id="rId1" Type="http://schemas.openxmlformats.org/officeDocument/2006/relationships/themeOverride" Target="../theme/themeOverride5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2"/>
  <c:chart>
    <c:autoTitleDeleted val="1"/>
    <c:plotArea>
      <c:layout>
        <c:manualLayout>
          <c:layoutTarget val="inner"/>
          <c:xMode val="edge"/>
          <c:yMode val="edge"/>
          <c:x val="9.8021561173904856E-2"/>
          <c:y val="5.6956868245720313E-2"/>
          <c:w val="0.88008788813223426"/>
          <c:h val="0.84807570106368635"/>
        </c:manualLayout>
      </c:layout>
      <c:barChart>
        <c:barDir val="col"/>
        <c:grouping val="clustered"/>
        <c:ser>
          <c:idx val="0"/>
          <c:order val="0"/>
          <c:tx>
            <c:strRef>
              <c:f>Доходы!$C$5</c:f>
              <c:strCache>
                <c:ptCount val="1"/>
                <c:pt idx="0">
                  <c:v>Доходы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2023</c:v>
                </c:pt>
                <c:pt idx="1">
                  <c:v>2022</c:v>
                </c:pt>
              </c:strCache>
            </c:strRef>
          </c:cat>
          <c:val>
            <c:numRef>
              <c:f>Доходы!$D$5:$E$5</c:f>
              <c:numCache>
                <c:formatCode>#,##0.0</c:formatCode>
                <c:ptCount val="2"/>
                <c:pt idx="0" formatCode="General">
                  <c:v>251436.4</c:v>
                </c:pt>
                <c:pt idx="1">
                  <c:v>212887.4</c:v>
                </c:pt>
              </c:numCache>
            </c:numRef>
          </c:val>
        </c:ser>
        <c:ser>
          <c:idx val="1"/>
          <c:order val="1"/>
          <c:tx>
            <c:strRef>
              <c:f>Доходы!$C$6</c:f>
              <c:strCache>
                <c:ptCount val="1"/>
                <c:pt idx="0">
                  <c:v>Расходы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2023</c:v>
                </c:pt>
                <c:pt idx="1">
                  <c:v>2022</c:v>
                </c:pt>
              </c:strCache>
            </c:strRef>
          </c:cat>
          <c:val>
            <c:numRef>
              <c:f>Доходы!$D$6:$E$6</c:f>
              <c:numCache>
                <c:formatCode>#,##0.0</c:formatCode>
                <c:ptCount val="2"/>
                <c:pt idx="0" formatCode="General">
                  <c:v>249490.9</c:v>
                </c:pt>
                <c:pt idx="1">
                  <c:v>212879.5</c:v>
                </c:pt>
              </c:numCache>
            </c:numRef>
          </c:val>
        </c:ser>
        <c:ser>
          <c:idx val="2"/>
          <c:order val="2"/>
          <c:tx>
            <c:strRef>
              <c:f>Доходы!$C$7</c:f>
              <c:strCache>
                <c:ptCount val="1"/>
                <c:pt idx="0">
                  <c:v>Дефицит (-), профицит (+)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2023</c:v>
                </c:pt>
                <c:pt idx="1">
                  <c:v>2022</c:v>
                </c:pt>
              </c:strCache>
            </c:strRef>
          </c:cat>
          <c:val>
            <c:numRef>
              <c:f>Доходы!$D$7:$E$7</c:f>
              <c:numCache>
                <c:formatCode>#,##0.0</c:formatCode>
                <c:ptCount val="2"/>
                <c:pt idx="0">
                  <c:v>1945.5</c:v>
                </c:pt>
                <c:pt idx="1">
                  <c:v>7.9</c:v>
                </c:pt>
              </c:numCache>
            </c:numRef>
          </c:val>
        </c:ser>
        <c:dLbls>
          <c:showVal val="1"/>
        </c:dLbls>
        <c:gapWidth val="75"/>
        <c:axId val="97257344"/>
        <c:axId val="97258880"/>
      </c:barChart>
      <c:catAx>
        <c:axId val="97257344"/>
        <c:scaling>
          <c:orientation val="minMax"/>
        </c:scaling>
        <c:axPos val="b"/>
        <c:majorTickMark val="none"/>
        <c:tickLblPos val="nextTo"/>
        <c:crossAx val="97258880"/>
        <c:crosses val="autoZero"/>
        <c:auto val="1"/>
        <c:lblAlgn val="ctr"/>
        <c:lblOffset val="100"/>
      </c:catAx>
      <c:valAx>
        <c:axId val="97258880"/>
        <c:scaling>
          <c:orientation val="minMax"/>
          <c:min val="-100000"/>
        </c:scaling>
        <c:axPos val="l"/>
        <c:numFmt formatCode="General" sourceLinked="0"/>
        <c:majorTickMark val="none"/>
        <c:tickLblPos val="nextTo"/>
        <c:crossAx val="97257344"/>
        <c:crosses val="autoZero"/>
        <c:crossBetween val="between"/>
      </c:valAx>
    </c:plotArea>
    <c:legend>
      <c:legendPos val="b"/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0"/>
          <c:order val="0"/>
          <c:tx>
            <c:strRef>
              <c:f>'4'!$B$3</c:f>
              <c:strCache>
                <c:ptCount val="1"/>
                <c:pt idx="0">
                  <c:v>2022</c:v>
                </c:pt>
              </c:strCache>
            </c:strRef>
          </c:tx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'4'!$B$4:$B$6</c:f>
              <c:numCache>
                <c:formatCode>#,##0.0</c:formatCode>
                <c:ptCount val="3"/>
                <c:pt idx="0">
                  <c:v>6232.6</c:v>
                </c:pt>
                <c:pt idx="1">
                  <c:v>33526.400000000001</c:v>
                </c:pt>
                <c:pt idx="2">
                  <c:v>236290.8</c:v>
                </c:pt>
              </c:numCache>
            </c:numRef>
          </c:val>
        </c:ser>
        <c:ser>
          <c:idx val="1"/>
          <c:order val="1"/>
          <c:tx>
            <c:strRef>
              <c:f>'4'!$C$3</c:f>
              <c:strCache>
                <c:ptCount val="1"/>
                <c:pt idx="0">
                  <c:v>2023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7.7821027568456503E-3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-7.7821027568456503E-3"/>
                </c:manualLayout>
              </c:layout>
              <c:showVal val="1"/>
            </c:dLbl>
            <c:showVal val="1"/>
          </c:dLbls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'4'!$C$4:$C$6</c:f>
              <c:numCache>
                <c:formatCode>#,##0.0</c:formatCode>
                <c:ptCount val="3"/>
                <c:pt idx="0">
                  <c:v>3700</c:v>
                </c:pt>
                <c:pt idx="1">
                  <c:v>34507.1</c:v>
                </c:pt>
                <c:pt idx="2">
                  <c:v>213229.3</c:v>
                </c:pt>
              </c:numCache>
            </c:numRef>
          </c:val>
        </c:ser>
        <c:axId val="110601728"/>
        <c:axId val="110603264"/>
      </c:barChart>
      <c:catAx>
        <c:axId val="110601728"/>
        <c:scaling>
          <c:orientation val="minMax"/>
        </c:scaling>
        <c:axPos val="b"/>
        <c:tickLblPos val="nextTo"/>
        <c:crossAx val="110603264"/>
        <c:crosses val="autoZero"/>
        <c:auto val="1"/>
        <c:lblAlgn val="ctr"/>
        <c:lblOffset val="100"/>
      </c:catAx>
      <c:valAx>
        <c:axId val="110603264"/>
        <c:scaling>
          <c:orientation val="minMax"/>
        </c:scaling>
        <c:axPos val="l"/>
        <c:majorGridlines/>
        <c:numFmt formatCode="#,##0.0" sourceLinked="1"/>
        <c:tickLblPos val="nextTo"/>
        <c:crossAx val="110601728"/>
        <c:crosses val="autoZero"/>
        <c:crossBetween val="between"/>
      </c:valAx>
    </c:plotArea>
    <c:legend>
      <c:legendPos val="r"/>
    </c:legend>
    <c:plotVisOnly val="1"/>
    <c:dispBlanksAs val="gap"/>
  </c:chart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7.9084947488329588E-2"/>
          <c:y val="0.13382806574303815"/>
          <c:w val="0.55460057580908162"/>
          <c:h val="0.78930627852891311"/>
        </c:manualLayout>
      </c:layout>
      <c:pieChart>
        <c:varyColors val="1"/>
        <c:ser>
          <c:idx val="0"/>
          <c:order val="0"/>
          <c:explosion val="25"/>
          <c:dLbls>
            <c:dLblPos val="bestFit"/>
            <c:showVal val="1"/>
            <c:showLeaderLines val="1"/>
          </c:dLbls>
          <c:cat>
            <c:strRef>
              <c:f>'3'!$A$5:$A$16</c:f>
              <c:strCache>
                <c:ptCount val="12"/>
                <c:pt idx="0">
                  <c:v>Налог на доходы физических лиц</c:v>
                </c:pt>
                <c:pt idx="1">
                  <c:v>Налог, взимаемый в связи с применением упрощенной системы налогообложения</c:v>
                </c:pt>
                <c:pt idx="2">
                  <c:v>Единый налог на вмененный доход для отдельных видов деятельности</c:v>
                </c:pt>
                <c:pt idx="3">
                  <c:v>Единый сельскохозяйственный налог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Государственная пошлина</c:v>
                </c:pt>
                <c:pt idx="6">
                  <c:v>Задолженность и перерасчеты по отмененным налогам, сборам и иным обязательным платежам</c:v>
                </c:pt>
                <c:pt idx="7">
                  <c:v>Доходы от использования имущества, находящегося в государственной и муниципальной собственности</c:v>
                </c:pt>
                <c:pt idx="8">
                  <c:v>Платежи при пользовании природными ресурсами</c:v>
                </c:pt>
                <c:pt idx="9">
                  <c:v>Доходы от оказания платных услуг (работ) и компенсации затрат государства</c:v>
                </c:pt>
                <c:pt idx="10">
                  <c:v>Доходы от продажи материальных и нематериальных активов</c:v>
                </c:pt>
                <c:pt idx="11">
                  <c:v>Штрафы, санкции, возмещение ущерба</c:v>
                </c:pt>
              </c:strCache>
            </c:strRef>
          </c:cat>
          <c:val>
            <c:numRef>
              <c:f>'3'!$B$5:$B$16</c:f>
              <c:numCache>
                <c:formatCode>#,##0.0</c:formatCode>
                <c:ptCount val="12"/>
                <c:pt idx="0">
                  <c:v>17174.099999999948</c:v>
                </c:pt>
                <c:pt idx="1">
                  <c:v>507.5</c:v>
                </c:pt>
                <c:pt idx="2">
                  <c:v>2858.5</c:v>
                </c:pt>
                <c:pt idx="3">
                  <c:v>350.5</c:v>
                </c:pt>
                <c:pt idx="5">
                  <c:v>899.7</c:v>
                </c:pt>
                <c:pt idx="7">
                  <c:v>1188.0999999999999</c:v>
                </c:pt>
                <c:pt idx="8">
                  <c:v>30.4</c:v>
                </c:pt>
                <c:pt idx="10">
                  <c:v>1626.6</c:v>
                </c:pt>
                <c:pt idx="11">
                  <c:v>1019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66634430608068751"/>
          <c:y val="5.4349477015522132E-2"/>
          <c:w val="0.32043983488848032"/>
          <c:h val="0.92055898445091111"/>
        </c:manualLayout>
      </c:layout>
    </c:legend>
    <c:plotVisOnly val="1"/>
    <c:dispBlanksAs val="zero"/>
  </c:chart>
  <c:externalData r:id="rId2"/>
  <c:userShapes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9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/>
              <a:t>Поступление НДФЛ</a:t>
            </a:r>
          </a:p>
        </c:rich>
      </c:tx>
      <c:layout>
        <c:manualLayout>
          <c:xMode val="edge"/>
          <c:yMode val="edge"/>
          <c:x val="0.32025071225071383"/>
          <c:y val="2.5806451612903236E-2"/>
        </c:manualLayout>
      </c:layout>
    </c:title>
    <c:view3D>
      <c:rotX val="0"/>
      <c:rotY val="10"/>
      <c:depthPercent val="100"/>
      <c:perspective val="30"/>
    </c:view3D>
    <c:sideWall>
      <c:spPr>
        <a:solidFill>
          <a:srgbClr val="FFFFCC"/>
        </a:solidFill>
      </c:spPr>
    </c:sideWall>
    <c:backWall>
      <c:spPr>
        <a:solidFill>
          <a:srgbClr val="FFFFCC"/>
        </a:solidFill>
      </c:spPr>
    </c:backWall>
    <c:plotArea>
      <c:layout/>
      <c:bar3DChart>
        <c:barDir val="col"/>
        <c:grouping val="stacked"/>
        <c:ser>
          <c:idx val="0"/>
          <c:order val="0"/>
          <c:spPr>
            <a:solidFill>
              <a:srgbClr val="00B0F0"/>
            </a:solidFill>
          </c:spPr>
          <c:dLbls>
            <c:dLbl>
              <c:idx val="1"/>
              <c:layout>
                <c:manualLayout>
                  <c:x val="0"/>
                  <c:y val="1.228878945505754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20971,5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200" baseline="0"/>
                </a:pPr>
                <a:endParaRPr lang="ru-RU"/>
              </a:p>
            </c:txPr>
            <c:showVal val="1"/>
          </c:dLbls>
          <c:cat>
            <c:strRef>
              <c:f>НДФЛ!$B$9:$C$9</c:f>
              <c:strCache>
                <c:ptCount val="2"/>
                <c:pt idx="0">
                  <c:v>2021 год (факт)</c:v>
                </c:pt>
                <c:pt idx="1">
                  <c:v>2022 год (факт)</c:v>
                </c:pt>
              </c:strCache>
            </c:strRef>
          </c:cat>
          <c:val>
            <c:numRef>
              <c:f>НДФЛ!$B$10:$C$10</c:f>
              <c:numCache>
                <c:formatCode>#,##0.0</c:formatCode>
                <c:ptCount val="2"/>
                <c:pt idx="0">
                  <c:v>17914.09999999998</c:v>
                </c:pt>
                <c:pt idx="1">
                  <c:v>20971.5</c:v>
                </c:pt>
              </c:numCache>
            </c:numRef>
          </c:val>
        </c:ser>
        <c:ser>
          <c:idx val="1"/>
          <c:order val="1"/>
          <c:tx>
            <c:v>НДФЛ</c:v>
          </c:tx>
          <c:dLbls>
            <c:delete val="1"/>
          </c:dLbls>
          <c:cat>
            <c:strRef>
              <c:f>НДФЛ!$B$9:$C$9</c:f>
              <c:strCache>
                <c:ptCount val="2"/>
                <c:pt idx="0">
                  <c:v>2021 год (факт)</c:v>
                </c:pt>
                <c:pt idx="1">
                  <c:v>2022 год (факт)</c:v>
                </c:pt>
              </c:strCache>
            </c:strRef>
          </c:cat>
          <c:val>
            <c:numLit>
              <c:formatCode>General</c:formatCode>
              <c:ptCount val="1"/>
              <c:pt idx="0">
                <c:v>1</c:v>
              </c:pt>
            </c:numLit>
          </c:val>
        </c:ser>
        <c:dLbls>
          <c:showVal val="1"/>
        </c:dLbls>
        <c:shape val="box"/>
        <c:axId val="117761536"/>
        <c:axId val="117763072"/>
        <c:axId val="0"/>
      </c:bar3DChart>
      <c:catAx>
        <c:axId val="117761536"/>
        <c:scaling>
          <c:orientation val="minMax"/>
        </c:scaling>
        <c:axPos val="b"/>
        <c:numFmt formatCode="General" sourceLinked="0"/>
        <c:majorTickMark val="none"/>
        <c:tickLblPos val="nextTo"/>
        <c:crossAx val="117763072"/>
        <c:crosses val="autoZero"/>
        <c:auto val="1"/>
        <c:lblAlgn val="ctr"/>
        <c:lblOffset val="100"/>
      </c:catAx>
      <c:valAx>
        <c:axId val="117763072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тыс. руб.</a:t>
                </a:r>
              </a:p>
            </c:rich>
          </c:tx>
        </c:title>
        <c:numFmt formatCode="#,##0.0" sourceLinked="1"/>
        <c:majorTickMark val="none"/>
        <c:tickLblPos val="nextTo"/>
        <c:crossAx val="117761536"/>
        <c:crosses val="autoZero"/>
        <c:crossBetween val="between"/>
      </c:valAx>
    </c:plotArea>
    <c:plotVisOnly val="1"/>
    <c:dispBlanksAs val="gap"/>
  </c:chart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view3D>
      <c:rotX val="20"/>
      <c:rAngAx val="1"/>
    </c:view3D>
    <c:plotArea>
      <c:layout>
        <c:manualLayout>
          <c:layoutTarget val="inner"/>
          <c:xMode val="edge"/>
          <c:yMode val="edge"/>
          <c:x val="0.31302481518142544"/>
          <c:y val="1.4752776496064261E-2"/>
          <c:w val="0.66346980374048292"/>
          <c:h val="0.61252308987882853"/>
        </c:manualLayout>
      </c:layout>
      <c:bar3DChart>
        <c:barDir val="col"/>
        <c:grouping val="clustered"/>
        <c:ser>
          <c:idx val="0"/>
          <c:order val="0"/>
          <c:tx>
            <c:strRef>
              <c:f>Лист4!$C$3</c:f>
              <c:strCache>
                <c:ptCount val="1"/>
                <c:pt idx="0">
                  <c:v>Недоимка по налогу на 01.01.2023,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Лист4!$C$4:$C$10</c:f>
              <c:numCache>
                <c:formatCode>#,##0.00</c:formatCode>
                <c:ptCount val="7"/>
                <c:pt idx="0">
                  <c:v>320</c:v>
                </c:pt>
                <c:pt idx="1">
                  <c:v>320</c:v>
                </c:pt>
              </c:numCache>
            </c:numRef>
          </c:val>
        </c:ser>
        <c:ser>
          <c:idx val="1"/>
          <c:order val="1"/>
          <c:tx>
            <c:strRef>
              <c:f>Лист4!$D$3</c:f>
              <c:strCache>
                <c:ptCount val="1"/>
                <c:pt idx="0">
                  <c:v>Недоимка по налогу на 01.01.2022,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Лист4!$D$4:$D$10</c:f>
              <c:numCache>
                <c:formatCode>#,##0.00</c:formatCode>
                <c:ptCount val="7"/>
                <c:pt idx="0">
                  <c:v>290</c:v>
                </c:pt>
                <c:pt idx="1">
                  <c:v>290</c:v>
                </c:pt>
              </c:numCache>
            </c:numRef>
          </c:val>
        </c:ser>
        <c:shape val="cylinder"/>
        <c:axId val="116383104"/>
        <c:axId val="119338112"/>
        <c:axId val="0"/>
      </c:bar3DChart>
      <c:catAx>
        <c:axId val="116383104"/>
        <c:scaling>
          <c:orientation val="minMax"/>
        </c:scaling>
        <c:axPos val="b"/>
        <c:majorTickMark val="none"/>
        <c:tickLblPos val="nextTo"/>
        <c:crossAx val="119338112"/>
        <c:crosses val="autoZero"/>
        <c:auto val="1"/>
        <c:lblAlgn val="ctr"/>
        <c:lblOffset val="100"/>
      </c:catAx>
      <c:valAx>
        <c:axId val="119338112"/>
        <c:scaling>
          <c:orientation val="minMax"/>
        </c:scaling>
        <c:axPos val="l"/>
        <c:majorGridlines/>
        <c:numFmt formatCode="#,##0.00" sourceLinked="1"/>
        <c:majorTickMark val="none"/>
        <c:tickLblPos val="nextTo"/>
        <c:crossAx val="116383104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2023</a:t>
            </a:r>
          </a:p>
          <a:p>
            <a:pPr>
              <a:defRPr/>
            </a:pPr>
            <a:r>
              <a:rPr lang="ru-RU" dirty="0" smtClean="0"/>
              <a:t> </a:t>
            </a:r>
            <a:r>
              <a:rPr lang="ru-RU" dirty="0"/>
              <a:t>год (факт)</a:t>
            </a:r>
          </a:p>
        </c:rich>
      </c:tx>
      <c:layout>
        <c:manualLayout>
          <c:xMode val="edge"/>
          <c:yMode val="edge"/>
          <c:x val="0.40408523177104488"/>
          <c:y val="5.3152389460531801E-2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Лист2!$C$3</c:f>
              <c:strCache>
                <c:ptCount val="1"/>
                <c:pt idx="0">
                  <c:v>2016 год</c:v>
                </c:pt>
              </c:strCache>
            </c:strRef>
          </c:tx>
          <c:explosion val="25"/>
          <c:dPt>
            <c:idx val="0"/>
            <c:spPr>
              <a:solidFill>
                <a:srgbClr val="FFFF00"/>
              </a:solidFill>
            </c:spPr>
          </c:dPt>
          <c:dPt>
            <c:idx val="1"/>
            <c:spPr>
              <a:solidFill>
                <a:srgbClr val="66FF66"/>
              </a:solidFill>
            </c:spPr>
          </c:dPt>
          <c:dPt>
            <c:idx val="2"/>
            <c:spPr>
              <a:solidFill>
                <a:srgbClr val="66FFFF"/>
              </a:solidFill>
            </c:spPr>
          </c:dPt>
          <c:dPt>
            <c:idx val="3"/>
            <c:spPr>
              <a:solidFill>
                <a:srgbClr val="CC99FF"/>
              </a:solidFill>
            </c:spPr>
          </c:dPt>
          <c:dLbls>
            <c:dLbl>
              <c:idx val="1"/>
              <c:layout>
                <c:manualLayout>
                  <c:x val="-3.1997351682391236E-3"/>
                  <c:y val="-3.7275444736074893E-2"/>
                </c:manualLayout>
              </c:layout>
              <c:dLblPos val="bestFit"/>
              <c:showVal val="1"/>
            </c:dLbl>
            <c:dLbl>
              <c:idx val="3"/>
              <c:layout>
                <c:manualLayout>
                  <c:x val="9.3168056963177266E-3"/>
                  <c:y val="7.9753572470108534E-3"/>
                </c:manualLayout>
              </c:layout>
              <c:dLblPos val="bestFit"/>
              <c:showVal val="1"/>
            </c:dLbl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dLblPos val="ctr"/>
            <c:showVal val="1"/>
            <c:showLeaderLines val="1"/>
          </c:dLbls>
          <c:cat>
            <c:strRef>
              <c:f>Лист2!$B$4:$B$7</c:f>
              <c:strCache>
                <c:ptCount val="4"/>
                <c:pt idx="0">
                  <c:v>Дотация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трансферты </c:v>
                </c:pt>
              </c:strCache>
            </c:strRef>
          </c:cat>
          <c:val>
            <c:numRef>
              <c:f>Лист2!$C$4:$C$7</c:f>
              <c:numCache>
                <c:formatCode>0%</c:formatCode>
                <c:ptCount val="4"/>
                <c:pt idx="0">
                  <c:v>0.223</c:v>
                </c:pt>
                <c:pt idx="1">
                  <c:v>0.20700000000000021</c:v>
                </c:pt>
                <c:pt idx="2">
                  <c:v>0.55200000000000005</c:v>
                </c:pt>
                <c:pt idx="3">
                  <c:v>1.7999999999999999E-2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7479714466160756"/>
          <c:y val="0.2184865684634745"/>
          <c:w val="0.31566938007889189"/>
          <c:h val="0.5629663675116765"/>
        </c:manualLayout>
      </c:layout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zero"/>
  </c:chart>
  <c:externalData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8.8275266272511047E-2"/>
          <c:y val="0.16851119894598154"/>
          <c:w val="0.83167083367499217"/>
          <c:h val="0.69882128370317886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Лист1!$B$5</c:f>
              <c:strCache>
                <c:ptCount val="1"/>
                <c:pt idx="0">
                  <c:v>Дотация</c:v>
                </c:pt>
              </c:strCache>
            </c:strRef>
          </c:tx>
          <c:spPr>
            <a:solidFill>
              <a:srgbClr val="00FF99"/>
            </a:solidFill>
          </c:spPr>
          <c:dLbls>
            <c:dLbl>
              <c:idx val="0"/>
              <c:layout>
                <c:manualLayout>
                  <c:x val="5.7011500070596834E-2"/>
                  <c:y val="-5.4765285486854274E-3"/>
                </c:manualLayout>
              </c:layout>
              <c:showVal val="1"/>
            </c:dLbl>
            <c:dLbl>
              <c:idx val="1"/>
              <c:layout>
                <c:manualLayout>
                  <c:x val="4.5504789493195391E-2"/>
                  <c:y val="-7.9051867150485983E-3"/>
                </c:manualLayout>
              </c:layout>
              <c:showVal val="1"/>
            </c:dLbl>
            <c:dLbl>
              <c:idx val="2"/>
              <c:layout>
                <c:manualLayout>
                  <c:x val="6.4724911763466814E-2"/>
                  <c:y val="-4.1287188828172437E-4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2023 год (факт)</c:v>
                </c:pt>
                <c:pt idx="1">
                  <c:v>2022 год (факт)</c:v>
                </c:pt>
              </c:strCache>
            </c:strRef>
          </c:cat>
          <c:val>
            <c:numRef>
              <c:f>Лист1!$C$5:$D$5</c:f>
              <c:numCache>
                <c:formatCode>General</c:formatCode>
                <c:ptCount val="2"/>
                <c:pt idx="0" formatCode="#,##0.0">
                  <c:v>75623</c:v>
                </c:pt>
                <c:pt idx="1">
                  <c:v>66816.899999999994</c:v>
                </c:pt>
              </c:numCache>
            </c:numRef>
          </c:val>
        </c:ser>
        <c:ser>
          <c:idx val="1"/>
          <c:order val="1"/>
          <c:tx>
            <c:strRef>
              <c:f>Лист1!$B$6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1.1506650980171866E-2"/>
                  <c:y val="0"/>
                </c:manualLayout>
              </c:layout>
              <c:showVal val="1"/>
            </c:dLbl>
            <c:dLbl>
              <c:idx val="1"/>
              <c:layout>
                <c:manualLayout>
                  <c:x val="1.2944982352693346E-2"/>
                  <c:y val="0"/>
                </c:manualLayout>
              </c:layout>
              <c:showVal val="1"/>
            </c:dLbl>
            <c:dLbl>
              <c:idx val="2"/>
              <c:layout>
                <c:manualLayout>
                  <c:x val="1.5821645097736321E-2"/>
                  <c:y val="-2.4286581663630837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2023 год (факт)</c:v>
                </c:pt>
                <c:pt idx="1">
                  <c:v>2022 год (факт)</c:v>
                </c:pt>
              </c:strCache>
            </c:strRef>
          </c:cat>
          <c:val>
            <c:numRef>
              <c:f>Лист1!$C$6:$D$6</c:f>
              <c:numCache>
                <c:formatCode>General</c:formatCode>
                <c:ptCount val="2"/>
                <c:pt idx="0" formatCode="#,##0.0">
                  <c:v>35891.9</c:v>
                </c:pt>
                <c:pt idx="1">
                  <c:v>77488.600000000006</c:v>
                </c:pt>
              </c:numCache>
            </c:numRef>
          </c:val>
        </c:ser>
        <c:ser>
          <c:idx val="2"/>
          <c:order val="2"/>
          <c:tx>
            <c:strRef>
              <c:f>Лист1!$B$7</c:f>
              <c:strCache>
                <c:ptCount val="1"/>
                <c:pt idx="0">
                  <c:v>Субвенции</c:v>
                </c:pt>
              </c:strCache>
            </c:strRef>
          </c:tx>
          <c:spPr>
            <a:solidFill>
              <a:srgbClr val="FFFF00"/>
            </a:solidFill>
          </c:spPr>
          <c:dLbls>
            <c:dLbl>
              <c:idx val="0"/>
              <c:layout>
                <c:manualLayout>
                  <c:x val="1.061812539086426E-2"/>
                  <c:y val="-2.635046113306983E-3"/>
                </c:manualLayout>
              </c:layout>
              <c:showVal val="1"/>
            </c:dLbl>
            <c:dLbl>
              <c:idx val="1"/>
              <c:layout>
                <c:manualLayout>
                  <c:x val="4.410525697288796E-2"/>
                  <c:y val="-7.2859744990892532E-3"/>
                </c:manualLayout>
              </c:layout>
              <c:showVal val="1"/>
            </c:dLbl>
            <c:dLbl>
              <c:idx val="2"/>
              <c:layout>
                <c:manualLayout>
                  <c:x val="7.5843752791886184E-3"/>
                  <c:y val="-7.9051383399209481E-3"/>
                </c:manualLayout>
              </c:layout>
              <c:showVal val="1"/>
            </c:dLbl>
            <c:showVal val="1"/>
          </c:dLbls>
          <c:cat>
            <c:strRef>
              <c:f>Лист1!$C$4:$D$4</c:f>
              <c:strCache>
                <c:ptCount val="2"/>
                <c:pt idx="0">
                  <c:v>2023 год (факт)</c:v>
                </c:pt>
                <c:pt idx="1">
                  <c:v>2022 год (факт)</c:v>
                </c:pt>
              </c:strCache>
            </c:strRef>
          </c:cat>
          <c:val>
            <c:numRef>
              <c:f>Лист1!$C$7:$D$7</c:f>
              <c:numCache>
                <c:formatCode>General</c:formatCode>
                <c:ptCount val="2"/>
                <c:pt idx="0" formatCode="#,##0.0">
                  <c:v>96766</c:v>
                </c:pt>
                <c:pt idx="1">
                  <c:v>88083.4</c:v>
                </c:pt>
              </c:numCache>
            </c:numRef>
          </c:val>
        </c:ser>
        <c:ser>
          <c:idx val="3"/>
          <c:order val="3"/>
          <c:tx>
            <c:strRef>
              <c:f>Лист1!$B$8</c:f>
              <c:strCache>
                <c:ptCount val="1"/>
                <c:pt idx="0">
                  <c:v>Иные межбюджетные трансферты </c:v>
                </c:pt>
              </c:strCache>
            </c:strRef>
          </c:tx>
          <c:spPr>
            <a:solidFill>
              <a:srgbClr val="F888F0"/>
            </a:solidFill>
          </c:spPr>
          <c:dLbls>
            <c:dLbl>
              <c:idx val="0"/>
              <c:layout>
                <c:manualLayout>
                  <c:x val="3.4519839686076852E-2"/>
                  <c:y val="-6.3020810923224814E-3"/>
                </c:manualLayout>
              </c:layout>
              <c:showVal val="1"/>
            </c:dLbl>
            <c:dLbl>
              <c:idx val="1"/>
              <c:layout>
                <c:manualLayout>
                  <c:x val="3.2325648189129759E-2"/>
                  <c:y val="-1.3175183703130007E-2"/>
                </c:manualLayout>
              </c:layout>
              <c:showVal val="1"/>
            </c:dLbl>
            <c:dLbl>
              <c:idx val="2"/>
              <c:layout>
                <c:manualLayout>
                  <c:x val="2.6493610864090612E-2"/>
                  <c:y val="-6.3020810923224814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2023 год (факт)</c:v>
                </c:pt>
                <c:pt idx="1">
                  <c:v>2022 год (факт)</c:v>
                </c:pt>
              </c:strCache>
            </c:strRef>
          </c:cat>
          <c:val>
            <c:numRef>
              <c:f>Лист1!$C$8:$D$8</c:f>
              <c:numCache>
                <c:formatCode>General</c:formatCode>
                <c:ptCount val="2"/>
                <c:pt idx="0" formatCode="#,##0.0">
                  <c:v>4112.6000000000004</c:v>
                </c:pt>
                <c:pt idx="1">
                  <c:v>3995.3</c:v>
                </c:pt>
              </c:numCache>
            </c:numRef>
          </c:val>
        </c:ser>
        <c:dLbls>
          <c:showVal val="1"/>
        </c:dLbls>
        <c:gapWidth val="75"/>
        <c:shape val="box"/>
        <c:axId val="120571776"/>
        <c:axId val="120573312"/>
        <c:axId val="0"/>
      </c:bar3DChart>
      <c:catAx>
        <c:axId val="120571776"/>
        <c:scaling>
          <c:orientation val="minMax"/>
        </c:scaling>
        <c:axPos val="l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20573312"/>
        <c:crosses val="autoZero"/>
        <c:auto val="1"/>
        <c:lblAlgn val="ctr"/>
        <c:lblOffset val="100"/>
      </c:catAx>
      <c:valAx>
        <c:axId val="120573312"/>
        <c:scaling>
          <c:orientation val="minMax"/>
        </c:scaling>
        <c:axPos val="b"/>
        <c:majorGridlines/>
        <c:numFmt formatCode="#,##0.0" sourceLinked="1"/>
        <c:majorTickMark val="none"/>
        <c:tickLblPos val="nextTo"/>
        <c:spPr>
          <a:ln w="9525">
            <a:noFill/>
          </a:ln>
        </c:spPr>
        <c:crossAx val="120571776"/>
        <c:crosses val="autoZero"/>
        <c:crossBetween val="between"/>
      </c:valAx>
    </c:plotArea>
    <c:legend>
      <c:legendPos val="b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</c:chart>
  <c:externalData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view3D>
      <c:rotX val="75"/>
      <c:perspective val="30"/>
    </c:view3D>
    <c:plotArea>
      <c:layout/>
      <c:pie3DChart>
        <c:varyColors val="1"/>
        <c:ser>
          <c:idx val="0"/>
          <c:order val="0"/>
          <c:explosion val="25"/>
          <c:dPt>
            <c:idx val="0"/>
            <c:explosion val="2"/>
          </c:dPt>
          <c:dPt>
            <c:idx val="4"/>
            <c:explosion val="2"/>
          </c:dPt>
          <c:dPt>
            <c:idx val="5"/>
            <c:explosion val="2"/>
          </c:dPt>
          <c:dPt>
            <c:idx val="6"/>
            <c:explosion val="3"/>
          </c:dPt>
          <c:dPt>
            <c:idx val="7"/>
            <c:explosion val="3"/>
          </c:dPt>
          <c:dPt>
            <c:idx val="9"/>
            <c:explosion val="4"/>
          </c:dPt>
          <c:dLbls>
            <c:showPercent val="1"/>
          </c:dLbls>
          <c:cat>
            <c:multiLvlStrRef>
              <c:f>'СРБ на план. период (ФКР)'!$A$7:$B$16</c:f>
              <c:multiLvlStrCache>
                <c:ptCount val="10"/>
                <c:lvl>
                  <c:pt idx="0">
                    <c:v>ОБЩЕГОСУДАРСТВЕННЫЕ ВОПРОСЫ</c:v>
                  </c:pt>
                  <c:pt idx="1">
                    <c:v>НАЦИОНАЛЬНАЯ ОБОРОНА</c:v>
                  </c:pt>
                  <c:pt idx="2">
                    <c:v>НАЦИОНАЛЬНАЯ БЕЗОПАСНОСТЬ И ПРАВООХРАНИТЕЛЬНАЯ ДЕЯТЕЛЬНОСТЬ</c:v>
                  </c:pt>
                  <c:pt idx="3">
                    <c:v>НАЦИОНАЛЬНАЯ ЭКОНОМИКА</c:v>
                  </c:pt>
                  <c:pt idx="4">
                    <c:v>ЖИЛИЩНО-КОММУНАЛЬНОЕ ХОЗЯЙСТВО</c:v>
                  </c:pt>
                  <c:pt idx="5">
                    <c:v>ОБРАЗОВАНИЕ</c:v>
                  </c:pt>
                  <c:pt idx="6">
                    <c:v>КУЛЬТУРА, КИНЕМАТОГРАФИЯ</c:v>
                  </c:pt>
                  <c:pt idx="7">
                    <c:v>СОЦИАЛЬНАЯ ПОЛИТИКА</c:v>
                  </c:pt>
                  <c:pt idx="8">
                    <c:v>ФИЗИЧЕСКАЯ КУЛЬТУРА И СПОРТ</c:v>
                  </c:pt>
                  <c:pt idx="9">
                    <c:v>МЕЖБЮДЖЕТНЫЕ ТРАНСФЕРТЫ ОБЩЕГО ХАРАКТЕРА БЮДЖЕТАМ СУБЪЕКТОВ РОССИЙСКОЙ ФЕДЕРАЦИИ И МУНИЦИПАЛЬНЫХ ОБРАЗОВАНИЙ</c:v>
                  </c:pt>
                </c:lvl>
                <c:lvl>
                  <c:pt idx="0">
                    <c:v>01</c:v>
                  </c:pt>
                  <c:pt idx="1">
                    <c:v>02</c:v>
                  </c:pt>
                  <c:pt idx="2">
                    <c:v>03</c:v>
                  </c:pt>
                  <c:pt idx="3">
                    <c:v>04</c:v>
                  </c:pt>
                  <c:pt idx="4">
                    <c:v>05</c:v>
                  </c:pt>
                  <c:pt idx="5">
                    <c:v>07</c:v>
                  </c:pt>
                  <c:pt idx="6">
                    <c:v>08</c:v>
                  </c:pt>
                  <c:pt idx="7">
                    <c:v>10</c:v>
                  </c:pt>
                  <c:pt idx="8">
                    <c:v>11</c:v>
                  </c:pt>
                  <c:pt idx="9">
                    <c:v>14</c:v>
                  </c:pt>
                </c:lvl>
              </c:multiLvlStrCache>
            </c:multiLvlStrRef>
          </c:cat>
          <c:val>
            <c:numRef>
              <c:f>'СРБ на план. период (ФКР)'!$C$7:$C$16</c:f>
              <c:numCache>
                <c:formatCode>General</c:formatCode>
                <c:ptCount val="10"/>
                <c:pt idx="0">
                  <c:v>27236.799999999996</c:v>
                </c:pt>
                <c:pt idx="2">
                  <c:v>1935.7</c:v>
                </c:pt>
                <c:pt idx="3">
                  <c:v>27135.8</c:v>
                </c:pt>
                <c:pt idx="4">
                  <c:v>1383.5</c:v>
                </c:pt>
                <c:pt idx="5">
                  <c:v>121409.2</c:v>
                </c:pt>
                <c:pt idx="6">
                  <c:v>13007.1</c:v>
                </c:pt>
                <c:pt idx="7">
                  <c:v>8492.4</c:v>
                </c:pt>
                <c:pt idx="8">
                  <c:v>80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65046149562266431"/>
          <c:y val="1.9904082838520683E-2"/>
          <c:w val="0.33777957911306128"/>
          <c:h val="0.69792141150983789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42115582692265963"/>
          <c:y val="2.5527134411965996E-2"/>
          <c:w val="0.43415542094492132"/>
          <c:h val="0.8818751498371491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Факт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1132.8</c:v>
                </c:pt>
                <c:pt idx="1">
                  <c:v>0</c:v>
                </c:pt>
                <c:pt idx="2">
                  <c:v>13719.6</c:v>
                </c:pt>
                <c:pt idx="4">
                  <c:v>3634.7</c:v>
                </c:pt>
                <c:pt idx="6">
                  <c:v>8749.7000000000007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1168.0999999999999</c:v>
                </c:pt>
                <c:pt idx="1">
                  <c:v>0</c:v>
                </c:pt>
                <c:pt idx="2">
                  <c:v>14517.3</c:v>
                </c:pt>
                <c:pt idx="4">
                  <c:v>3640</c:v>
                </c:pt>
                <c:pt idx="5">
                  <c:v>100</c:v>
                </c:pt>
                <c:pt idx="6">
                  <c:v>10185.799999999987</c:v>
                </c:pt>
              </c:numCache>
            </c:numRef>
          </c:val>
        </c:ser>
        <c:shape val="box"/>
        <c:axId val="132335104"/>
        <c:axId val="132336640"/>
        <c:axId val="0"/>
      </c:bar3DChart>
      <c:catAx>
        <c:axId val="132335104"/>
        <c:scaling>
          <c:orientation val="minMax"/>
        </c:scaling>
        <c:axPos val="l"/>
        <c:majorTickMark val="in"/>
        <c:tickLblPos val="low"/>
        <c:txPr>
          <a:bodyPr/>
          <a:lstStyle/>
          <a:p>
            <a:pPr>
              <a:defRPr sz="1200" b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2336640"/>
        <c:crosses val="autoZero"/>
        <c:auto val="1"/>
        <c:lblAlgn val="ctr"/>
        <c:lblOffset val="50"/>
      </c:catAx>
      <c:valAx>
        <c:axId val="132336640"/>
        <c:scaling>
          <c:orientation val="minMax"/>
          <c:max val="15000"/>
          <c:min val="0"/>
        </c:scaling>
        <c:axPos val="b"/>
        <c:majorGridlines/>
        <c:numFmt formatCode="General" sourceLinked="1"/>
        <c:tickLblPos val="nextTo"/>
        <c:crossAx val="132335104"/>
        <c:crosses val="autoZero"/>
        <c:crossBetween val="between"/>
        <c:majorUnit val="3000"/>
        <c:minorUnit val="900"/>
      </c:valAx>
      <c:spPr>
        <a:solidFill>
          <a:schemeClr val="accent6">
            <a:lumMod val="60000"/>
            <a:lumOff val="40000"/>
          </a:schemeClr>
        </a:solidFill>
      </c:spPr>
    </c:plotArea>
    <c:legend>
      <c:legendPos val="r"/>
      <c:layout>
        <c:manualLayout>
          <c:xMode val="edge"/>
          <c:yMode val="edge"/>
          <c:x val="0.9070394047598036"/>
          <c:y val="0.38221502435401938"/>
          <c:w val="9.2960595240196744E-2"/>
          <c:h val="0.18219503388512562"/>
        </c:manualLayout>
      </c:layout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1583D5-2C71-4FC3-AD13-4A2CE9E7A069}" type="doc">
      <dgm:prSet loTypeId="urn:microsoft.com/office/officeart/2005/8/layout/chevron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EBE3A8E-7DC4-401C-8CCB-17D3F6F1CB23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86BF883-022D-4008-AC0B-9961CC96F011}" type="parTrans" cxnId="{1432BA69-E27E-468E-B397-73EE2AF0DCCC}">
      <dgm:prSet/>
      <dgm:spPr/>
      <dgm:t>
        <a:bodyPr/>
        <a:lstStyle/>
        <a:p>
          <a:endParaRPr lang="ru-RU"/>
        </a:p>
      </dgm:t>
    </dgm:pt>
    <dgm:pt modelId="{A7D2C9E6-5D4A-4E25-BAB1-E2C086A25770}" type="sibTrans" cxnId="{1432BA69-E27E-468E-B397-73EE2AF0DCCC}">
      <dgm:prSet/>
      <dgm:spPr/>
      <dgm:t>
        <a:bodyPr/>
        <a:lstStyle/>
        <a:p>
          <a:endParaRPr lang="ru-RU"/>
        </a:p>
      </dgm:t>
    </dgm:pt>
    <dgm:pt modelId="{E7A01CC4-0000-4DFA-9742-61873248DDD0}">
      <dgm:prSet phldrT="[Текст]" custT="1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обсуждения целевых программ я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96BADA8D-50F5-4606-AE5D-086D904D6613}" type="parTrans" cxnId="{5F88E4D0-1C6F-4069-B90B-1555C94627AF}">
      <dgm:prSet/>
      <dgm:spPr/>
      <dgm:t>
        <a:bodyPr/>
        <a:lstStyle/>
        <a:p>
          <a:endParaRPr lang="ru-RU"/>
        </a:p>
      </dgm:t>
    </dgm:pt>
    <dgm:pt modelId="{3B57DD59-AE54-488A-97AC-DD7C63E96C91}" type="sibTrans" cxnId="{5F88E4D0-1C6F-4069-B90B-1555C94627AF}">
      <dgm:prSet/>
      <dgm:spPr/>
      <dgm:t>
        <a:bodyPr/>
        <a:lstStyle/>
        <a:p>
          <a:endParaRPr lang="ru-RU"/>
        </a:p>
      </dgm:t>
    </dgm:pt>
    <dgm:pt modelId="{553C9D56-22F1-4234-8560-C06475F2DC16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5EAF561-05F7-458F-A3E8-6CCF2DF0388B}" type="parTrans" cxnId="{878582C5-754A-407A-A99A-820AE37C0118}">
      <dgm:prSet/>
      <dgm:spPr/>
      <dgm:t>
        <a:bodyPr/>
        <a:lstStyle/>
        <a:p>
          <a:endParaRPr lang="ru-RU"/>
        </a:p>
      </dgm:t>
    </dgm:pt>
    <dgm:pt modelId="{9E58407C-98FA-4782-A1B9-AF7FA837A31C}" type="sibTrans" cxnId="{878582C5-754A-407A-A99A-820AE37C0118}">
      <dgm:prSet/>
      <dgm:spPr/>
      <dgm:t>
        <a:bodyPr/>
        <a:lstStyle/>
        <a:p>
          <a:endParaRPr lang="ru-RU"/>
        </a:p>
      </dgm:t>
    </dgm:pt>
    <dgm:pt modelId="{D0749F29-0E43-41DF-87C7-2665AAED688B}">
      <dgm:prSet phldrT="[Текст]"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проекта Решения Совета депутатов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о  бюджете (проходят  ежегодно  ноябрь декабре)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66B1D1A7-B0D8-40BA-8C16-B4E929A16CE4}" type="parTrans" cxnId="{E7D42586-044A-40DB-8619-FA9317528FF6}">
      <dgm:prSet/>
      <dgm:spPr/>
      <dgm:t>
        <a:bodyPr/>
        <a:lstStyle/>
        <a:p>
          <a:endParaRPr lang="ru-RU"/>
        </a:p>
      </dgm:t>
    </dgm:pt>
    <dgm:pt modelId="{265E8B7A-E50B-4146-B130-FE6591A75B30}" type="sibTrans" cxnId="{E7D42586-044A-40DB-8619-FA9317528FF6}">
      <dgm:prSet/>
      <dgm:spPr/>
      <dgm:t>
        <a:bodyPr/>
        <a:lstStyle/>
        <a:p>
          <a:endParaRPr lang="ru-RU"/>
        </a:p>
      </dgm:t>
    </dgm:pt>
    <dgm:pt modelId="{073F0A14-F148-4DDF-BA54-0110D22E4B4C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A8C9CA2-F27F-4A4D-8A8E-30BF919F5F66}" type="parTrans" cxnId="{22848C02-7729-4595-B832-9B11C1329665}">
      <dgm:prSet/>
      <dgm:spPr/>
      <dgm:t>
        <a:bodyPr/>
        <a:lstStyle/>
        <a:p>
          <a:endParaRPr lang="ru-RU"/>
        </a:p>
      </dgm:t>
    </dgm:pt>
    <dgm:pt modelId="{AF9E4C43-DD33-4F44-A3B1-8E0D811D61D8}" type="sibTrans" cxnId="{22848C02-7729-4595-B832-9B11C1329665}">
      <dgm:prSet/>
      <dgm:spPr/>
      <dgm:t>
        <a:bodyPr/>
        <a:lstStyle/>
        <a:p>
          <a:endParaRPr lang="ru-RU"/>
        </a:p>
      </dgm:t>
    </dgm:pt>
    <dgm:pt modelId="{A4BF0159-A92C-4E1A-95F4-F49F496B32B8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по проекту решения Совета депутатов об исполнении бюджета (проходят   ежегодно в апреле, 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DD7F94AD-A9D0-4C56-9BA6-2D9D65CF5E01}" type="parTrans" cxnId="{39C73F1A-474F-4986-B4C2-A79CE269ED2B}">
      <dgm:prSet/>
      <dgm:spPr/>
      <dgm:t>
        <a:bodyPr/>
        <a:lstStyle/>
        <a:p>
          <a:endParaRPr lang="ru-RU"/>
        </a:p>
      </dgm:t>
    </dgm:pt>
    <dgm:pt modelId="{1E016E47-B79F-4657-8D28-FC3B0B5B740E}" type="sibTrans" cxnId="{39C73F1A-474F-4986-B4C2-A79CE269ED2B}">
      <dgm:prSet/>
      <dgm:spPr/>
      <dgm:t>
        <a:bodyPr/>
        <a:lstStyle/>
        <a:p>
          <a:endParaRPr lang="ru-RU"/>
        </a:p>
      </dgm:t>
    </dgm:pt>
    <dgm:pt modelId="{984811E3-3A71-4135-B6F6-BE83D9DC43AF}" type="pres">
      <dgm:prSet presAssocID="{101583D5-2C71-4FC3-AD13-4A2CE9E7A06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92EAB50-CE00-492C-A352-4BD913E2676E}" type="pres">
      <dgm:prSet presAssocID="{6EBE3A8E-7DC4-401C-8CCB-17D3F6F1CB23}" presName="composite" presStyleCnt="0"/>
      <dgm:spPr/>
    </dgm:pt>
    <dgm:pt modelId="{7B75A694-BAB1-4099-B47F-09E87B48074F}" type="pres">
      <dgm:prSet presAssocID="{6EBE3A8E-7DC4-401C-8CCB-17D3F6F1CB23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4ED3DB-93E4-404C-803F-A18D568AA704}" type="pres">
      <dgm:prSet presAssocID="{6EBE3A8E-7DC4-401C-8CCB-17D3F6F1CB23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BFF0C5-5C07-4C4B-886F-8849815FAB1A}" type="pres">
      <dgm:prSet presAssocID="{A7D2C9E6-5D4A-4E25-BAB1-E2C086A25770}" presName="sp" presStyleCnt="0"/>
      <dgm:spPr/>
    </dgm:pt>
    <dgm:pt modelId="{826F9832-AC71-4161-A713-0FCFE25CC8E8}" type="pres">
      <dgm:prSet presAssocID="{553C9D56-22F1-4234-8560-C06475F2DC16}" presName="composite" presStyleCnt="0"/>
      <dgm:spPr/>
    </dgm:pt>
    <dgm:pt modelId="{47CD549A-034C-4C5D-8732-083B190F40F6}" type="pres">
      <dgm:prSet presAssocID="{553C9D56-22F1-4234-8560-C06475F2DC1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B15AB1-9DB6-44FC-B49E-8FF7D75B1B9F}" type="pres">
      <dgm:prSet presAssocID="{553C9D56-22F1-4234-8560-C06475F2DC1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A11E9E-DA1E-4F47-A00E-172E7A099315}" type="pres">
      <dgm:prSet presAssocID="{9E58407C-98FA-4782-A1B9-AF7FA837A31C}" presName="sp" presStyleCnt="0"/>
      <dgm:spPr/>
    </dgm:pt>
    <dgm:pt modelId="{08C3C820-5E5F-47CF-9811-F39B9DAEB5AD}" type="pres">
      <dgm:prSet presAssocID="{073F0A14-F148-4DDF-BA54-0110D22E4B4C}" presName="composite" presStyleCnt="0"/>
      <dgm:spPr/>
    </dgm:pt>
    <dgm:pt modelId="{7BB7958F-2FB5-4677-9831-A28968175930}" type="pres">
      <dgm:prSet presAssocID="{073F0A14-F148-4DDF-BA54-0110D22E4B4C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BFDA2D-0B85-463D-BBB3-4CA6B9FD160B}" type="pres">
      <dgm:prSet presAssocID="{073F0A14-F148-4DDF-BA54-0110D22E4B4C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8582C5-754A-407A-A99A-820AE37C0118}" srcId="{101583D5-2C71-4FC3-AD13-4A2CE9E7A069}" destId="{553C9D56-22F1-4234-8560-C06475F2DC16}" srcOrd="1" destOrd="0" parTransId="{75EAF561-05F7-458F-A3E8-6CCF2DF0388B}" sibTransId="{9E58407C-98FA-4782-A1B9-AF7FA837A31C}"/>
    <dgm:cxn modelId="{39C73F1A-474F-4986-B4C2-A79CE269ED2B}" srcId="{073F0A14-F148-4DDF-BA54-0110D22E4B4C}" destId="{A4BF0159-A92C-4E1A-95F4-F49F496B32B8}" srcOrd="0" destOrd="0" parTransId="{DD7F94AD-A9D0-4C56-9BA6-2D9D65CF5E01}" sibTransId="{1E016E47-B79F-4657-8D28-FC3B0B5B740E}"/>
    <dgm:cxn modelId="{5E8BD84C-BB00-4876-9F24-3465FECD146F}" type="presOf" srcId="{553C9D56-22F1-4234-8560-C06475F2DC16}" destId="{47CD549A-034C-4C5D-8732-083B190F40F6}" srcOrd="0" destOrd="0" presId="urn:microsoft.com/office/officeart/2005/8/layout/chevron2"/>
    <dgm:cxn modelId="{4491EEB4-53F8-4F72-9DA4-BBC345821BAE}" type="presOf" srcId="{101583D5-2C71-4FC3-AD13-4A2CE9E7A069}" destId="{984811E3-3A71-4135-B6F6-BE83D9DC43AF}" srcOrd="0" destOrd="0" presId="urn:microsoft.com/office/officeart/2005/8/layout/chevron2"/>
    <dgm:cxn modelId="{5F88E4D0-1C6F-4069-B90B-1555C94627AF}" srcId="{6EBE3A8E-7DC4-401C-8CCB-17D3F6F1CB23}" destId="{E7A01CC4-0000-4DFA-9742-61873248DDD0}" srcOrd="0" destOrd="0" parTransId="{96BADA8D-50F5-4606-AE5D-086D904D6613}" sibTransId="{3B57DD59-AE54-488A-97AC-DD7C63E96C91}"/>
    <dgm:cxn modelId="{E7D42586-044A-40DB-8619-FA9317528FF6}" srcId="{553C9D56-22F1-4234-8560-C06475F2DC16}" destId="{D0749F29-0E43-41DF-87C7-2665AAED688B}" srcOrd="0" destOrd="0" parTransId="{66B1D1A7-B0D8-40BA-8C16-B4E929A16CE4}" sibTransId="{265E8B7A-E50B-4146-B130-FE6591A75B30}"/>
    <dgm:cxn modelId="{220E886B-B7F6-4FB4-9AF7-2F9A4E9A4FD9}" type="presOf" srcId="{073F0A14-F148-4DDF-BA54-0110D22E4B4C}" destId="{7BB7958F-2FB5-4677-9831-A28968175930}" srcOrd="0" destOrd="0" presId="urn:microsoft.com/office/officeart/2005/8/layout/chevron2"/>
    <dgm:cxn modelId="{9B9E6BFE-8988-46AB-A2D7-28C41A180F71}" type="presOf" srcId="{E7A01CC4-0000-4DFA-9742-61873248DDD0}" destId="{7A4ED3DB-93E4-404C-803F-A18D568AA704}" srcOrd="0" destOrd="0" presId="urn:microsoft.com/office/officeart/2005/8/layout/chevron2"/>
    <dgm:cxn modelId="{F5A985F7-BC72-41A1-8E41-A81FCAB4BDD1}" type="presOf" srcId="{6EBE3A8E-7DC4-401C-8CCB-17D3F6F1CB23}" destId="{7B75A694-BAB1-4099-B47F-09E87B48074F}" srcOrd="0" destOrd="0" presId="urn:microsoft.com/office/officeart/2005/8/layout/chevron2"/>
    <dgm:cxn modelId="{1432BA69-E27E-468E-B397-73EE2AF0DCCC}" srcId="{101583D5-2C71-4FC3-AD13-4A2CE9E7A069}" destId="{6EBE3A8E-7DC4-401C-8CCB-17D3F6F1CB23}" srcOrd="0" destOrd="0" parTransId="{186BF883-022D-4008-AC0B-9961CC96F011}" sibTransId="{A7D2C9E6-5D4A-4E25-BAB1-E2C086A25770}"/>
    <dgm:cxn modelId="{22848C02-7729-4595-B832-9B11C1329665}" srcId="{101583D5-2C71-4FC3-AD13-4A2CE9E7A069}" destId="{073F0A14-F148-4DDF-BA54-0110D22E4B4C}" srcOrd="2" destOrd="0" parTransId="{FA8C9CA2-F27F-4A4D-8A8E-30BF919F5F66}" sibTransId="{AF9E4C43-DD33-4F44-A3B1-8E0D811D61D8}"/>
    <dgm:cxn modelId="{AAC86640-2451-4802-B3EC-3B6AAB94766B}" type="presOf" srcId="{D0749F29-0E43-41DF-87C7-2665AAED688B}" destId="{41B15AB1-9DB6-44FC-B49E-8FF7D75B1B9F}" srcOrd="0" destOrd="0" presId="urn:microsoft.com/office/officeart/2005/8/layout/chevron2"/>
    <dgm:cxn modelId="{F70A02F9-8BFC-4FC7-9EAF-2D414534F417}" type="presOf" srcId="{A4BF0159-A92C-4E1A-95F4-F49F496B32B8}" destId="{AEBFDA2D-0B85-463D-BBB3-4CA6B9FD160B}" srcOrd="0" destOrd="0" presId="urn:microsoft.com/office/officeart/2005/8/layout/chevron2"/>
    <dgm:cxn modelId="{DB917AE0-0F28-4599-8AB0-E0FF1B04151D}" type="presParOf" srcId="{984811E3-3A71-4135-B6F6-BE83D9DC43AF}" destId="{292EAB50-CE00-492C-A352-4BD913E2676E}" srcOrd="0" destOrd="0" presId="urn:microsoft.com/office/officeart/2005/8/layout/chevron2"/>
    <dgm:cxn modelId="{38BDDD27-D3DD-4C39-9A4B-339F1AFB5726}" type="presParOf" srcId="{292EAB50-CE00-492C-A352-4BD913E2676E}" destId="{7B75A694-BAB1-4099-B47F-09E87B48074F}" srcOrd="0" destOrd="0" presId="urn:microsoft.com/office/officeart/2005/8/layout/chevron2"/>
    <dgm:cxn modelId="{3B27D007-AFE0-4409-84AE-3D05E675EA65}" type="presParOf" srcId="{292EAB50-CE00-492C-A352-4BD913E2676E}" destId="{7A4ED3DB-93E4-404C-803F-A18D568AA704}" srcOrd="1" destOrd="0" presId="urn:microsoft.com/office/officeart/2005/8/layout/chevron2"/>
    <dgm:cxn modelId="{E4400E16-17A0-4F8A-A3CF-6CA26FC3B326}" type="presParOf" srcId="{984811E3-3A71-4135-B6F6-BE83D9DC43AF}" destId="{E7BFF0C5-5C07-4C4B-886F-8849815FAB1A}" srcOrd="1" destOrd="0" presId="urn:microsoft.com/office/officeart/2005/8/layout/chevron2"/>
    <dgm:cxn modelId="{1EA24D18-54E1-4221-8435-F152894398E1}" type="presParOf" srcId="{984811E3-3A71-4135-B6F6-BE83D9DC43AF}" destId="{826F9832-AC71-4161-A713-0FCFE25CC8E8}" srcOrd="2" destOrd="0" presId="urn:microsoft.com/office/officeart/2005/8/layout/chevron2"/>
    <dgm:cxn modelId="{A48E06AB-0804-40D1-AF9D-EBC014057A26}" type="presParOf" srcId="{826F9832-AC71-4161-A713-0FCFE25CC8E8}" destId="{47CD549A-034C-4C5D-8732-083B190F40F6}" srcOrd="0" destOrd="0" presId="urn:microsoft.com/office/officeart/2005/8/layout/chevron2"/>
    <dgm:cxn modelId="{630A41BE-E75F-4501-A6CC-F6F5218E9B9F}" type="presParOf" srcId="{826F9832-AC71-4161-A713-0FCFE25CC8E8}" destId="{41B15AB1-9DB6-44FC-B49E-8FF7D75B1B9F}" srcOrd="1" destOrd="0" presId="urn:microsoft.com/office/officeart/2005/8/layout/chevron2"/>
    <dgm:cxn modelId="{DB6F5059-9ECE-43C3-8E94-34C61E20E4CC}" type="presParOf" srcId="{984811E3-3A71-4135-B6F6-BE83D9DC43AF}" destId="{73A11E9E-DA1E-4F47-A00E-172E7A099315}" srcOrd="3" destOrd="0" presId="urn:microsoft.com/office/officeart/2005/8/layout/chevron2"/>
    <dgm:cxn modelId="{3595E5A6-0F91-42A6-8250-99BF0E35C13E}" type="presParOf" srcId="{984811E3-3A71-4135-B6F6-BE83D9DC43AF}" destId="{08C3C820-5E5F-47CF-9811-F39B9DAEB5AD}" srcOrd="4" destOrd="0" presId="urn:microsoft.com/office/officeart/2005/8/layout/chevron2"/>
    <dgm:cxn modelId="{5F6FCB55-C78B-4931-B1E3-5C05B5A99F13}" type="presParOf" srcId="{08C3C820-5E5F-47CF-9811-F39B9DAEB5AD}" destId="{7BB7958F-2FB5-4677-9831-A28968175930}" srcOrd="0" destOrd="0" presId="urn:microsoft.com/office/officeart/2005/8/layout/chevron2"/>
    <dgm:cxn modelId="{272DDEC6-1E5F-4229-BE49-BB35E7394E5F}" type="presParOf" srcId="{08C3C820-5E5F-47CF-9811-F39B9DAEB5AD}" destId="{AEBFDA2D-0B85-463D-BBB3-4CA6B9FD160B}" srcOrd="1" destOrd="0" presId="urn:microsoft.com/office/officeart/2005/8/layout/chevron2"/>
  </dgm:cxnLst>
  <dgm:bg/>
  <dgm:whole/>
  <dgm:extLst>
    <a:ext uri="http://schemas.microsoft.com/office/drawing/2008/diagram">
      <dsp:dataModelExt xmlns=""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0.47467</cdr:x>
      <cdr:y>0.04389</cdr:y>
    </cdr:from>
    <cdr:to>
      <cdr:x>0.63656</cdr:x>
      <cdr:y>0.10345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4105274" y="266700"/>
          <a:ext cx="1400175" cy="36195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>
            <a:shade val="50000"/>
          </a:schemeClr>
        </a:lnRef>
        <a:fillRef xmlns:a="http://schemas.openxmlformats.org/drawingml/2006/main" idx="1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2400" b="1" dirty="0" smtClean="0"/>
            <a:t>2022год</a:t>
          </a:r>
          <a:endParaRPr lang="ru-RU" sz="2400" b="1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/>
          <a:lstStyle/>
          <a:p>
            <a:fld id="{6D2FC047-C446-4BEB-B60D-7AE39AF6C489}" type="datetimeFigureOut">
              <a:rPr lang="ru-RU" smtClean="0"/>
              <a:pPr/>
              <a:t>14.01.2025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  <a:prstGeom prst="rect">
            <a:avLst/>
          </a:prstGeom>
        </p:spPr>
        <p:txBody>
          <a:bodyPr/>
          <a:lstStyle/>
          <a:p>
            <a:fld id="{E44B06C4-37A9-4EEC-8787-F9248676EC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839558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rgbClr val="FFFF99"/>
            </a:gs>
            <a:gs pos="2083">
              <a:srgbClr val="FF99FF"/>
            </a:gs>
            <a:gs pos="100000">
              <a:srgbClr val="CCFFCC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63" r:id="rId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2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23656" y="3140968"/>
            <a:ext cx="7848872" cy="187220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i="1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Бюджет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для граждан</a:t>
            </a:r>
          </a:p>
          <a:p>
            <a:pPr indent="0" algn="ctr"/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 </a:t>
            </a:r>
            <a:r>
              <a:rPr lang="ru-RU" sz="3600" b="1" i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к </a:t>
            </a:r>
            <a:r>
              <a:rPr lang="ru-RU" sz="3600" b="1" i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 </a:t>
            </a:r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решения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об исполнении  бюджета Ельниковского муниципального района за 2023год</a:t>
            </a:r>
            <a:endParaRPr lang="ru" sz="3600" b="1" i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92249" y="6021288"/>
            <a:ext cx="1499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2024 год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28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376" y="1054608"/>
            <a:ext cx="3578352" cy="239572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756" y="4244340"/>
            <a:ext cx="2951592" cy="17068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73936" y="152400"/>
            <a:ext cx="5559552" cy="5913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36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Что такое бюджет?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2439" y="813269"/>
            <a:ext cx="2064949" cy="2298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12700" indent="0" algn="ctr">
              <a:lnSpc>
                <a:spcPts val="1800"/>
              </a:lnSpc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ДОХОДЫ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поступающие в бюджет денежные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средства (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налоги юридических и физических лиц, административные платежи и сборы, безвозмездные поступления)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73952" y="813269"/>
            <a:ext cx="2418528" cy="2613280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  <a:spcBef>
                <a:spcPts val="1050"/>
              </a:spcBef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РАСХОДЫ</a:t>
            </a:r>
            <a:r>
              <a:rPr lang="ru" sz="1500" dirty="0" smtClean="0">
                <a:solidFill>
                  <a:srgbClr val="FF3300"/>
                </a:solidFill>
                <a:latin typeface="Microsoft Sans Serif"/>
              </a:rPr>
              <a:t>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выплачиваемые из бюджета денежные средства (социальные выплаты населению, содержание государственных учреждений (образование, ЖКХ, культура и другие)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капитальное </a:t>
            </a:r>
            <a:r>
              <a:rPr lang="ru-RU" sz="1500" dirty="0">
                <a:solidFill>
                  <a:srgbClr val="333399"/>
                </a:solidFill>
                <a:latin typeface="Microsoft Sans Serif"/>
              </a:rPr>
              <a:t>строительство и </a:t>
            </a:r>
            <a:r>
              <a:rPr lang="ru-RU" sz="1500" dirty="0" smtClean="0">
                <a:solidFill>
                  <a:srgbClr val="333399"/>
                </a:solidFill>
                <a:latin typeface="Microsoft Sans Serif"/>
              </a:rPr>
              <a:t>другие)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29768" y="3523488"/>
            <a:ext cx="8330184" cy="6949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>
              <a:lnSpc>
                <a:spcPts val="1800"/>
              </a:lnSpc>
            </a:pP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БЮДЖЕТ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-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форма образования и расходования денежных средств, предназначенных для финансового обеспечения задач и функций государства и местного самоуправления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35280" y="4346448"/>
            <a:ext cx="2145792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48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превышение доходов над расходами образует положительный остаток бюджета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ПРОФИЦИТ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382512" y="4346448"/>
            <a:ext cx="2066544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если расходная часть бюджета превышает доходную, то бюджет формируется с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ДЕФИЦИТОМ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29768" y="6111240"/>
            <a:ext cx="8162544" cy="5581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4384" indent="241300">
              <a:lnSpc>
                <a:spcPts val="177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Сбалансированность бюджета по доходам и расходам - основополагающее требование, предъявляемое к органам, составляющим и утверждающим бюджет </a:t>
            </a:r>
            <a:endParaRPr lang="ru" sz="1500" baseline="30000" dirty="0">
              <a:latin typeface="Microsoft Sans Serif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224" y="3858768"/>
            <a:ext cx="2499360" cy="13716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360" y="3870960"/>
            <a:ext cx="2548128" cy="13959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224" y="1267968"/>
            <a:ext cx="2164080" cy="238048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95537" y="262128"/>
            <a:ext cx="8384298" cy="50257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dirty="0">
                <a:solidFill>
                  <a:srgbClr val="800080"/>
                </a:solidFill>
                <a:latin typeface="Georgia"/>
              </a:rPr>
              <a:t>Какие бывают бюджеты?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05968" y="963168"/>
            <a:ext cx="1725168" cy="24688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63500" indent="0"/>
            <a:r>
              <a:rPr lang="ru" sz="1700">
                <a:solidFill>
                  <a:srgbClr val="333399"/>
                </a:solidFill>
                <a:latin typeface="Microsoft Sans Serif"/>
              </a:rPr>
              <a:t>Бюджет семьи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157728" y="1993392"/>
            <a:ext cx="2755392" cy="774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Бюджеты </a:t>
            </a: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публично-правовых </a:t>
            </a: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68224" y="5254752"/>
            <a:ext cx="2523744" cy="141460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marL="76200" marR="76200" indent="177800">
              <a:lnSpc>
                <a:spcPts val="1656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(федеральный бюджет, бюджеты государственных внебюджетных фондов РФ)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435096" y="5099304"/>
            <a:ext cx="2624328" cy="84997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endParaRPr lang="ru" sz="1700" dirty="0" smtClean="0">
              <a:solidFill>
                <a:srgbClr val="333399"/>
              </a:solidFill>
              <a:latin typeface="Microsoft Sans Serif"/>
            </a:endParaRPr>
          </a:p>
          <a:p>
            <a:pPr indent="0" algn="ctr">
              <a:lnSpc>
                <a:spcPts val="2160"/>
              </a:lnSpc>
            </a:pP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 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435096" y="5376672"/>
            <a:ext cx="2374392" cy="12926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 </a:t>
            </a:r>
            <a:r>
              <a:rPr lang="ru" sz="14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indent="0" algn="ctr">
              <a:lnSpc>
                <a:spcPts val="1680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(региональные бюджеты, бюджеты территориальных фондов ОМС)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33984" y="1877568"/>
            <a:ext cx="573024" cy="11582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/>
            <a:r>
              <a:rPr lang="ru" sz="600" u="sng">
                <a:solidFill>
                  <a:srgbClr val="58511A"/>
                </a:solidFill>
                <a:latin typeface="Times New Roman"/>
              </a:rPr>
              <a:t>СЛК1САтаА.Й&gt;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013448" y="816864"/>
            <a:ext cx="1450848" cy="466344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088"/>
              </a:lnSpc>
            </a:pPr>
            <a:r>
              <a:rPr lang="ru-RU" sz="1700" dirty="0" smtClean="0">
                <a:solidFill>
                  <a:srgbClr val="333399"/>
                </a:solidFill>
                <a:latin typeface="Microsoft Sans Serif"/>
              </a:rPr>
              <a:t>Бюджет организаций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660232" y="5445224"/>
            <a:ext cx="2018948" cy="12241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889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муниципальных</a:t>
            </a:r>
          </a:p>
          <a:p>
            <a:pPr marL="2540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  <a:p>
            <a:pPr marL="88900" indent="0"/>
            <a:r>
              <a:rPr lang="ru" sz="1300" b="1" dirty="0">
                <a:solidFill>
                  <a:srgbClr val="333399"/>
                </a:solidFill>
                <a:latin typeface="Arial"/>
              </a:rPr>
              <a:t>(местные бюджеты)</a:t>
            </a:r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5148064" y="847344"/>
            <a:ext cx="1222256" cy="89044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2627784" y="847344"/>
            <a:ext cx="1152128" cy="781456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5301992" y="2979358"/>
            <a:ext cx="914400" cy="9144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H="1">
            <a:off x="2987824" y="2979358"/>
            <a:ext cx="792088" cy="903503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4535424" y="2979358"/>
            <a:ext cx="0" cy="737674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524056" cy="64807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бюджетной системы</a:t>
            </a:r>
            <a:endParaRPr lang="ru-RU" sz="3600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124743"/>
            <a:ext cx="8380040" cy="1224137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23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Существует понятие </a:t>
            </a:r>
            <a:r>
              <a:rPr lang="ru-RU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консолидированного бюджета</a:t>
            </a:r>
            <a:r>
              <a:rPr lang="ru-RU" sz="2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означающее свод бюджетов на определенной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территории.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Российской Федерации включает федеральный бюджет и свод 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консолидированных бюджетов субъектов РФ.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субъекта РФ включает региональный бюджет и свод бюджетов 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муниципальных образований, входящих в состав соответствующего субъекта.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5013176"/>
            <a:ext cx="80648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</a:t>
            </a:r>
            <a:r>
              <a:rPr lang="ru-RU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включает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районный бюджет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свод бюджетов сельских поселений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вход</a:t>
            </a:r>
            <a:r>
              <a:rPr lang="ru-RU" sz="14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ящи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 в состав муниципального района.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Консолидированный бюджет не утверждается законом, а используется в аналитических целях.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Все бюджеты, входящие в бюджетную систему страны, взаимосвязаны в рамках межбюджетных отношений.</a:t>
            </a:r>
            <a:endParaRPr lang="ru-RU" sz="1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472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750" y="2570956"/>
            <a:ext cx="3078480" cy="6522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02208" y="207264"/>
            <a:ext cx="7424928" cy="4134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300" b="1" dirty="0">
                <a:solidFill>
                  <a:srgbClr val="800080"/>
                </a:solidFill>
                <a:latin typeface="Georgia"/>
              </a:rPr>
              <a:t>Бюджетная система Российской Федерации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911605" y="2570956"/>
            <a:ext cx="2871216" cy="542544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rgbClr val="333399"/>
                </a:solidFill>
                <a:latin typeface="Georgia"/>
              </a:rPr>
              <a:t>Бюджеты территориальных государственных внебюджетных фондов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854885" y="3534529"/>
            <a:ext cx="1180690" cy="260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>
                <a:solidFill>
                  <a:srgbClr val="333399"/>
                </a:solidFill>
                <a:latin typeface="Georgia"/>
              </a:rPr>
              <a:t>Второй уровень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835696" y="4166334"/>
            <a:ext cx="3893760" cy="57606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776"/>
              </a:lnSpc>
              <a:spcBef>
                <a:spcPts val="1890"/>
              </a:spcBef>
              <a:spcAft>
                <a:spcPts val="840"/>
              </a:spcAft>
            </a:pPr>
            <a:r>
              <a:rPr lang="ru" sz="1600" b="1" dirty="0" smtClean="0">
                <a:solidFill>
                  <a:schemeClr val="bg1"/>
                </a:solidFill>
                <a:latin typeface="Times New Roman"/>
              </a:rPr>
              <a:t>Местный бюджет</a:t>
            </a:r>
            <a:endParaRPr lang="ru" sz="1600" b="1" dirty="0">
              <a:solidFill>
                <a:schemeClr val="bg1"/>
              </a:solidFill>
              <a:latin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932040" y="4992519"/>
            <a:ext cx="1290816" cy="2788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840"/>
              </a:spcBef>
              <a:spcAft>
                <a:spcPts val="2310"/>
              </a:spcAft>
            </a:pPr>
            <a:r>
              <a:rPr lang="ru" sz="850" dirty="0">
                <a:solidFill>
                  <a:srgbClr val="333399"/>
                </a:solidFill>
                <a:latin typeface="Georgia"/>
              </a:rPr>
              <a:t>Третий уровень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41518" y="5517232"/>
            <a:ext cx="8122920" cy="10373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6924" indent="190500" algn="just">
              <a:lnSpc>
                <a:spcPts val="1680"/>
              </a:lnSpc>
              <a:spcBef>
                <a:spcPts val="840"/>
              </a:spcBef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Местный бюджет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одна из составных частей бюджетной системы РФ. Он является финансовой основой деятельности органов местного самоуправления. В бюджете органа местного самоуправления показываются доходы, полученные в данном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районе,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и расходы, осуществляемые им для реализации функций.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45980" y="1124744"/>
            <a:ext cx="3111640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2310"/>
              </a:spcBef>
              <a:spcAft>
                <a:spcPts val="1470"/>
              </a:spcAft>
            </a:pPr>
            <a:r>
              <a:rPr lang="ru" b="1" dirty="0" smtClean="0">
                <a:solidFill>
                  <a:srgbClr val="333399"/>
                </a:solidFill>
                <a:latin typeface="Times New Roman"/>
              </a:rPr>
              <a:t>Федеральный бюджет</a:t>
            </a:r>
            <a:endParaRPr lang="ru" b="1" dirty="0">
              <a:solidFill>
                <a:srgbClr val="333399"/>
              </a:solidFill>
              <a:latin typeface="Times New Roman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771800" y="1844824"/>
            <a:ext cx="1102208" cy="2582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 smtClean="0">
                <a:solidFill>
                  <a:srgbClr val="333399"/>
                </a:solidFill>
                <a:latin typeface="Georgia"/>
              </a:rPr>
              <a:t>Первый </a:t>
            </a:r>
            <a:r>
              <a:rPr lang="ru" sz="850" dirty="0">
                <a:solidFill>
                  <a:srgbClr val="333399"/>
                </a:solidFill>
                <a:latin typeface="Georgia"/>
              </a:rPr>
              <a:t>уровень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902312" y="1124744"/>
            <a:ext cx="2871216" cy="5425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 smtClean="0">
                <a:solidFill>
                  <a:srgbClr val="333399"/>
                </a:solidFill>
                <a:latin typeface="Georgia"/>
              </a:rPr>
              <a:t>Бюджеты государственных внебюджетных фондов</a:t>
            </a:r>
            <a:endParaRPr lang="ru" sz="12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256191" y="4199854"/>
            <a:ext cx="2550672" cy="54254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chemeClr val="bg1"/>
                </a:solidFill>
                <a:latin typeface="Georgia"/>
              </a:rPr>
              <a:t>Бюджеты </a:t>
            </a:r>
            <a:r>
              <a:rPr lang="ru" sz="1200" dirty="0" smtClean="0">
                <a:solidFill>
                  <a:schemeClr val="bg1"/>
                </a:solidFill>
                <a:latin typeface="Georgia"/>
              </a:rPr>
              <a:t>районов, городских округов, поселений</a:t>
            </a:r>
            <a:endParaRPr lang="ru" sz="1200" dirty="0">
              <a:solidFill>
                <a:schemeClr val="bg1"/>
              </a:solidFill>
              <a:latin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88" y="4437888"/>
            <a:ext cx="4026408" cy="18531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440" y="4450080"/>
            <a:ext cx="1908048" cy="18044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88" y="4431792"/>
            <a:ext cx="1874520" cy="185928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88848" y="341376"/>
            <a:ext cx="7787640" cy="56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8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Основы составления проекта бюджета </a:t>
            </a:r>
            <a:r>
              <a:rPr lang="ru" sz="28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района</a:t>
            </a:r>
            <a:endParaRPr lang="ru" sz="28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8848" y="1444752"/>
            <a:ext cx="1794920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Бюджетное</a:t>
            </a:r>
          </a:p>
          <a:p>
            <a:pPr marL="1143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послание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Президента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807208" y="1450848"/>
            <a:ext cx="169278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Прогноз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социально-экономического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развития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60032" y="1444752"/>
            <a:ext cx="1584176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Основные направления бюджетной и налоговой политики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821424" y="1450848"/>
            <a:ext cx="165506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Муниципальные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программы</a:t>
            </a:r>
          </a:p>
          <a:p>
            <a:pPr indent="0" algn="ctr">
              <a:lnSpc>
                <a:spcPts val="1920"/>
              </a:lnSpc>
            </a:pP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9552" y="3645024"/>
            <a:ext cx="8064896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400" dirty="0">
                <a:solidFill>
                  <a:srgbClr val="333399"/>
                </a:solidFill>
                <a:latin typeface="Microsoft Sans Serif"/>
              </a:rPr>
              <a:t>Составление проекта бюджета </a:t>
            </a:r>
            <a:r>
              <a:rPr lang="ru" sz="24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24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1242060" y="2832776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Стрелка вниз 11"/>
          <p:cNvSpPr/>
          <p:nvPr/>
        </p:nvSpPr>
        <p:spPr>
          <a:xfrm>
            <a:off x="3419872" y="2841012"/>
            <a:ext cx="484632" cy="6398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5580112" y="2813244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низ 13"/>
          <p:cNvSpPr/>
          <p:nvPr/>
        </p:nvSpPr>
        <p:spPr>
          <a:xfrm>
            <a:off x="7426028" y="2813245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73955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endParaRPr lang="ru-RU" sz="36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12777"/>
            <a:ext cx="8568952" cy="72008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- средства, предоставляемые одним бюджетом </a:t>
            </a:r>
          </a:p>
          <a:p>
            <a:pPr algn="ctr">
              <a:buNone/>
            </a:pP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бюджетной системы другому бюджету бюджетной системы</a:t>
            </a:r>
          </a:p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420888"/>
            <a:ext cx="1512168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1043608" y="3312276"/>
            <a:ext cx="1512168" cy="369332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субсидии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10800000" flipV="1">
            <a:off x="1043608" y="4383288"/>
            <a:ext cx="1512168" cy="369332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субвенции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 rot="10800000" flipV="1">
            <a:off x="3059832" y="2132857"/>
            <a:ext cx="5904656" cy="7200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без конкретной цели и условий их использования (в семейном бюджете означает: Дать ребенку на «карманные деньги»)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>
          <a:xfrm rot="10800000" flipV="1">
            <a:off x="3059832" y="3212976"/>
            <a:ext cx="5904656" cy="93610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на условиях долевого финансирования расходов (Например: Дать своему ребенку деньги на планшет, но не всю необходимую сумму, а только часть. Оставшиеся деньги он должен накопить сам)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2627784" y="3356992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право 13"/>
          <p:cNvSpPr/>
          <p:nvPr/>
        </p:nvSpPr>
        <p:spPr>
          <a:xfrm>
            <a:off x="2627784" y="2492896"/>
            <a:ext cx="432048" cy="288032"/>
          </a:xfrm>
          <a:prstGeom prst="rightArrow">
            <a:avLst>
              <a:gd name="adj1" fmla="val 50000"/>
              <a:gd name="adj2" fmla="val 5311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Стрелка вправо 14"/>
          <p:cNvSpPr/>
          <p:nvPr/>
        </p:nvSpPr>
        <p:spPr>
          <a:xfrm flipV="1">
            <a:off x="2627784" y="4509120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Содержимое 2"/>
          <p:cNvSpPr txBox="1">
            <a:spLocks/>
          </p:cNvSpPr>
          <p:nvPr/>
        </p:nvSpPr>
        <p:spPr>
          <a:xfrm rot="10800000" flipV="1">
            <a:off x="3059832" y="4293096"/>
            <a:ext cx="5913040" cy="10081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Предоставляются на финансирование переданных полномочий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(Например: Вы даете своему ребенку деньги и отправляете в магазин купить продукты по списку)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7871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0248" y="1691640"/>
            <a:ext cx="8153400" cy="2609088"/>
          </a:xfrm>
          <a:prstGeom prst="rect">
            <a:avLst/>
          </a:prstGeom>
          <a:scene3d>
            <a:camera prst="orthographicFront"/>
            <a:lightRig rig="threePt" dir="t"/>
          </a:scene3d>
          <a:sp3d extrusionH="76200">
            <a:extrusionClr>
              <a:schemeClr val="bg1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2123728" y="362712"/>
            <a:ext cx="5400600" cy="474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Бюджетный процесс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987552"/>
            <a:ext cx="8269224" cy="63398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5400" indent="368300" algn="just">
              <a:lnSpc>
                <a:spcPts val="1512"/>
              </a:lnSpc>
              <a:spcBef>
                <a:spcPts val="1890"/>
              </a:spcBef>
              <a:spcAft>
                <a:spcPts val="42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Представляет собой деятельность по составлению проекта бюджета, его рассмотрению, утверждению, исполнению, составлению отчета об исполнении и его утверждению.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64088" y="4846320"/>
            <a:ext cx="1591056" cy="3828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667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год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19872" y="5690291"/>
            <a:ext cx="1853184" cy="21945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016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период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37516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75164" y="5949280"/>
            <a:ext cx="835126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872642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5364088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5364088" y="4677720"/>
            <a:ext cx="158417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6948264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188640"/>
            <a:ext cx="7776864" cy="57606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29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Гражданин, его участие в бюджетном процессе</a:t>
            </a:r>
            <a:endParaRPr lang="en-US" sz="29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323528" y="1052736"/>
            <a:ext cx="4104456" cy="58477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Помогает формировать доходную часть бюджета (налог на доходы физических лиц)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323528" y="4509120"/>
            <a:ext cx="3672408" cy="2031325"/>
          </a:xfrm>
          <a:prstGeom prst="rect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Получает социальные гарантии - расходная часть бюджета (образование  и другие направления социальных гарантий населению)</a:t>
            </a: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0" y="1988841"/>
            <a:ext cx="4499992" cy="613589"/>
          </a:xfrm>
          <a:prstGeom prst="downArrow">
            <a:avLst>
              <a:gd name="adj1" fmla="val 71811"/>
              <a:gd name="adj2" fmla="val 62798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C3986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НАЛОГОПЛАТЕЛЬЩИК</a:t>
            </a:r>
            <a:endParaRPr lang="ru-RU" sz="1600" b="1" dirty="0">
              <a:solidFill>
                <a:srgbClr val="C3986D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6" name="Прямая соединительная линия 125"/>
          <p:cNvCxnSpPr/>
          <p:nvPr/>
        </p:nvCxnSpPr>
        <p:spPr>
          <a:xfrm>
            <a:off x="4499992" y="908720"/>
            <a:ext cx="0" cy="55446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TextBox 126"/>
          <p:cNvSpPr txBox="1"/>
          <p:nvPr/>
        </p:nvSpPr>
        <p:spPr>
          <a:xfrm>
            <a:off x="0" y="3573016"/>
            <a:ext cx="4427984" cy="867549"/>
          </a:xfrm>
          <a:prstGeom prst="downArrow">
            <a:avLst>
              <a:gd name="adj1" fmla="val 66225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3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3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B58B80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ПОЛУЧАТЕЛЬ СОЦИАЛЬНЫХ ГАРАНТИЙ</a:t>
            </a:r>
            <a:endParaRPr lang="ru-RU" sz="1600" b="1" dirty="0">
              <a:solidFill>
                <a:srgbClr val="B58B80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Овал 127"/>
          <p:cNvSpPr/>
          <p:nvPr/>
        </p:nvSpPr>
        <p:spPr>
          <a:xfrm>
            <a:off x="1043608" y="2636912"/>
            <a:ext cx="2376264" cy="86409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>
              <a:rot lat="0" lon="0" rev="2400000"/>
            </a:lightRig>
          </a:scene3d>
          <a:sp3d>
            <a:bevelT w="311150" h="336550"/>
            <a:bevelB w="412750" h="901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A5644E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endParaRPr lang="ru-RU" b="1" dirty="0">
              <a:solidFill>
                <a:srgbClr val="A5644E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9" name="Рисунок 128" descr="ЖКХ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5589240"/>
            <a:ext cx="785817" cy="78581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pic>
        <p:nvPicPr>
          <p:cNvPr id="130" name="Рисунок 129" descr="образование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5589240"/>
            <a:ext cx="1094796" cy="824136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sp>
        <p:nvSpPr>
          <p:cNvPr id="132" name="TextBox 131"/>
          <p:cNvSpPr txBox="1"/>
          <p:nvPr/>
        </p:nvSpPr>
        <p:spPr>
          <a:xfrm>
            <a:off x="4932040" y="1124744"/>
            <a:ext cx="3744416" cy="1123712"/>
          </a:xfrm>
          <a:prstGeom prst="wedgeRoundRectCallout">
            <a:avLst>
              <a:gd name="adj1" fmla="val -46244"/>
              <a:gd name="adj2" fmla="val 102994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prstClr val="white">
                    <a:lumMod val="95000"/>
                  </a:prstClr>
                </a:solidFill>
                <a:latin typeface="Times New Roman" pitchFamily="18" charset="0"/>
                <a:cs typeface="Times New Roman" pitchFamily="18" charset="0"/>
              </a:rPr>
              <a:t>Возможности влияния гражданина на состав бюджета</a:t>
            </a:r>
            <a:endParaRPr lang="ru-RU" sz="2000" b="1" dirty="0">
              <a:solidFill>
                <a:prstClr val="white">
                  <a:lumMod val="9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4" name="Схема 133"/>
          <p:cNvGraphicFramePr/>
          <p:nvPr>
            <p:extLst>
              <p:ext uri="{D42A27DB-BD31-4B8C-83A1-F6EECF244321}">
                <p14:modId xmlns="" xmlns:p14="http://schemas.microsoft.com/office/powerpoint/2010/main" val="1715306234"/>
              </p:ext>
            </p:extLst>
          </p:nvPr>
        </p:nvGraphicFramePr>
        <p:xfrm>
          <a:off x="4788024" y="2636912"/>
          <a:ext cx="4032448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="" xmlns:p14="http://schemas.microsoft.com/office/powerpoint/2010/main" val="52307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260649"/>
            <a:ext cx="820891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hangingPunct="0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</a:p>
          <a:p>
            <a:pPr algn="ctr" hangingPunct="0"/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района на 2021 год и на плановый период 2022 и 2023 годов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539552" y="1105074"/>
            <a:ext cx="835292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  <a:r>
              <a:rPr lang="ru-RU" sz="1400" dirty="0" err="1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района на 2021 год и на плановый период 2022 и 2023 годов разработаны с учетом стратегических целей, сформулированных в посланиях Президента Российской Федерации Федеральному Собранию Российской Федерации. </a:t>
            </a:r>
            <a:endParaRPr lang="ru-RU" dirty="0" smtClean="0">
              <a:solidFill>
                <a:srgbClr val="C17529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403648" y="2490069"/>
            <a:ext cx="6912768" cy="72290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187624" y="2636366"/>
            <a:ext cx="727280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Основными направлениями бюджетной политики на 2021-2023 годы являются:</a:t>
            </a:r>
            <a:endParaRPr lang="ru-RU" sz="1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3501008"/>
            <a:ext cx="4608512" cy="64807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Реализация первоочередных мероприятий по обеспечению устойчивого развития экономики и социальной стабильности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23528" y="4221088"/>
            <a:ext cx="4608512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Обеспечение планирования расходов, на оплату труда исходя из параметров повышения заработной платы работникам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 и финансовое обеспечение выплаты уральского коэффициента сверх минимального размера оплаты труда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3528" y="5157192"/>
            <a:ext cx="4608512" cy="14401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Приведение показателей муниципальных заданий на оказание услуг (выполнение работ) в соответствие с показателями, установленными в муниципальных программах и </a:t>
            </a:r>
            <a:r>
              <a:rPr lang="ru-RU" sz="1200" dirty="0" smtClean="0">
                <a:solidFill>
                  <a:prstClr val="black"/>
                </a:solidFill>
              </a:rPr>
              <a:t>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применение ведомственных перечней муниципальных услуг и работ, сформированных в соответствии с базовыми (отраслевыми) перечнями государственных и муниципальных услуг и работ для формирования муниципального задания</a:t>
            </a:r>
            <a:r>
              <a:rPr lang="ru-RU" sz="1200" dirty="0" smtClean="0">
                <a:solidFill>
                  <a:prstClr val="black"/>
                </a:solidFill>
              </a:rPr>
              <a:t>.</a:t>
            </a:r>
          </a:p>
          <a:p>
            <a:pPr algn="ctr" hangingPunct="0"/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148064" y="3501008"/>
            <a:ext cx="3672408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Проведения мероприятий, направленных на внедрение новых механизмов управления финансами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8064" y="4221088"/>
            <a:ext cx="3672408" cy="8640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Сокращение неэффективных расходов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и повышение эффективности бюджетных расходов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148064" y="5157192"/>
            <a:ext cx="3672408" cy="14401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Совершенствование управления исполнением районного бюджета, ограничение дефицита бюджета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Стрелка вниз 27"/>
          <p:cNvSpPr/>
          <p:nvPr/>
        </p:nvSpPr>
        <p:spPr>
          <a:xfrm>
            <a:off x="2483768" y="3212976"/>
            <a:ext cx="360040" cy="360040"/>
          </a:xfrm>
          <a:prstGeom prst="downArrow">
            <a:avLst>
              <a:gd name="adj1" fmla="val 50000"/>
              <a:gd name="adj2" fmla="val 4502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29" name="Стрелка вниз 28"/>
          <p:cNvSpPr/>
          <p:nvPr/>
        </p:nvSpPr>
        <p:spPr>
          <a:xfrm>
            <a:off x="6804248" y="3212976"/>
            <a:ext cx="360040" cy="360040"/>
          </a:xfrm>
          <a:prstGeom prst="downArrow">
            <a:avLst>
              <a:gd name="adj1" fmla="val 50000"/>
              <a:gd name="adj2" fmla="val 3755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8219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3"/>
            <a:ext cx="8467248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630"/>
              </a:spcAft>
            </a:pP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параметры бюджета Ельниковского района</a:t>
            </a:r>
          </a:p>
          <a:p>
            <a:pPr indent="0"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 итогам 2023 года (тыс. рублей)</a:t>
            </a:r>
            <a:endParaRPr lang="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852936"/>
            <a:ext cx="1944216" cy="21061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-RU" sz="2400" dirty="0" smtClean="0"/>
              <a:t>Доходы</a:t>
            </a:r>
          </a:p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251436,4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99792" y="3717032"/>
            <a:ext cx="936104" cy="2249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779912" y="2905136"/>
            <a:ext cx="1962512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</a:p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249490,9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8900" marR="330200" indent="0">
              <a:lnSpc>
                <a:spcPts val="2688"/>
              </a:lnSpc>
              <a:spcAft>
                <a:spcPts val="4620"/>
              </a:spcAft>
            </a:pP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12160" y="3577702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12160" y="3997915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64288" y="2905136"/>
            <a:ext cx="1698496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63500" indent="0" algn="ctr">
              <a:spcAft>
                <a:spcPts val="630"/>
              </a:spcAft>
            </a:pPr>
            <a:r>
              <a:rPr lang="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endParaRPr lang="ru" sz="2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04800" indent="0"/>
            <a:endParaRPr lang="ru" sz="2400" dirty="0" smtClean="0">
              <a:solidFill>
                <a:srgbClr val="FFFF00"/>
              </a:solidFill>
              <a:latin typeface="Calibri"/>
            </a:endParaRPr>
          </a:p>
          <a:p>
            <a:pPr marL="304800" indent="0"/>
            <a:r>
              <a:rPr lang="ru" sz="2400" dirty="0" smtClean="0">
                <a:solidFill>
                  <a:srgbClr val="FFFF00"/>
                </a:solidFill>
                <a:latin typeface="Calibri"/>
              </a:rPr>
              <a:t>1945,5</a:t>
            </a: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7973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352928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algn="ctr"/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76002696"/>
              </p:ext>
            </p:extLst>
          </p:nvPr>
        </p:nvGraphicFramePr>
        <p:xfrm>
          <a:off x="209580" y="1916832"/>
          <a:ext cx="8724840" cy="3590544"/>
        </p:xfrm>
        <a:graphic>
          <a:graphicData uri="http://schemas.openxmlformats.org/drawingml/2006/table">
            <a:tbl>
              <a:tblPr/>
              <a:tblGrid>
                <a:gridCol w="3107376"/>
                <a:gridCol w="1441704"/>
                <a:gridCol w="1584960"/>
                <a:gridCol w="1325880"/>
                <a:gridCol w="1264920"/>
              </a:tblGrid>
              <a:tr h="335280"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Наименование</a:t>
                      </a:r>
                    </a:p>
                    <a:p>
                      <a:pPr marL="101600" indent="0" algn="ctr"/>
                      <a:endParaRPr lang="ru" sz="1500" b="1" dirty="0" smtClean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исполнения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Удельный вес, %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- всего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246455,4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251436,4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102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том</a:t>
                      </a:r>
                      <a:r>
                        <a:rPr lang="ru" sz="1500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числе: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налоговые </a:t>
                      </a:r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доходы,неналоговые доходы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33977,5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38207,1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112,4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безвозмездные поступления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212477,9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213229,3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100,4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85,5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47472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Расходы - всего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253950,7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249490,9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98,2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23088">
                <a:tc gridSpan="5">
                  <a:txBody>
                    <a:bodyPr/>
                    <a:lstStyle/>
                    <a:p>
                      <a:endParaRPr sz="16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rgbClr val="FF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</a:tr>
              <a:tr h="420624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Дефицит (-), профицит (+)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-7495,3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1945,5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marL="101600" marR="292100" indent="0">
                        <a:lnSpc>
                          <a:spcPts val="1944"/>
                        </a:lnSpc>
                      </a:pPr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Источники финансирования дефицита бюджета - всего,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7495,3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-1945,5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56656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60298"/>
            <a:ext cx="8568952" cy="76444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504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Динамика расходов бюджета 2022 г по сравнению с данными 2023 года,              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939131678"/>
              </p:ext>
            </p:extLst>
          </p:nvPr>
        </p:nvGraphicFramePr>
        <p:xfrm>
          <a:off x="971600" y="1628800"/>
          <a:ext cx="7128792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88777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63688" y="225552"/>
            <a:ext cx="5720676" cy="3901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Доходы бюджета </a:t>
            </a:r>
            <a:r>
              <a:rPr lang="ru" sz="28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28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7784" y="890016"/>
            <a:ext cx="8092440" cy="44500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44196" indent="0">
              <a:lnSpc>
                <a:spcPts val="1728"/>
              </a:lnSpc>
              <a:spcBef>
                <a:spcPts val="1890"/>
              </a:spcBef>
              <a:spcAft>
                <a:spcPts val="336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Доходы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образуются за счет налоговых и неналоговых доходов, а также за счет безвозмездных поступлений.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35896" y="1840992"/>
            <a:ext cx="1800200" cy="8679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Bef>
                <a:spcPts val="3360"/>
              </a:spcBef>
            </a:pPr>
            <a:r>
              <a:rPr lang="ru" sz="2400" dirty="0">
                <a:latin typeface="Microsoft Sans Serif"/>
              </a:rPr>
              <a:t>Доходы бюджета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06552" y="3742944"/>
            <a:ext cx="2145792" cy="16459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latin typeface="Microsoft Sans Serif"/>
              </a:rPr>
              <a:t>Налоговые доходы -поступления в бюджет от уплаты налогов, установленных Налоговым кодексом РФ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03848" y="3636264"/>
            <a:ext cx="2592288" cy="2096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Неналоговые доходы -поступления от уплаты пошлин и сборов, установленных законодательством РФ и штрафов за нарушение законодательства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08776" y="3617976"/>
            <a:ext cx="2551176" cy="19324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Безвозмездные поступления - это финансовая помощь из бюджетов других уровней (межбюджетные трансферты), от физических и юридических лиц</a:t>
            </a:r>
          </a:p>
        </p:txBody>
      </p:sp>
      <p:sp>
        <p:nvSpPr>
          <p:cNvPr id="10" name="Выгнутая вправо стрелка 9"/>
          <p:cNvSpPr/>
          <p:nvPr/>
        </p:nvSpPr>
        <p:spPr>
          <a:xfrm>
            <a:off x="6444208" y="1936710"/>
            <a:ext cx="936104" cy="121615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Выгнутая влево стрелка 10"/>
          <p:cNvSpPr/>
          <p:nvPr/>
        </p:nvSpPr>
        <p:spPr>
          <a:xfrm>
            <a:off x="1679448" y="1940052"/>
            <a:ext cx="948336" cy="1216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32231"/>
            <a:ext cx="7920880" cy="72050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94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доходов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(исполнение), тыс. рублей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965921145"/>
              </p:ext>
            </p:extLst>
          </p:nvPr>
        </p:nvGraphicFramePr>
        <p:xfrm>
          <a:off x="1043608" y="1268760"/>
          <a:ext cx="7296151" cy="4895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35682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64592"/>
            <a:ext cx="6984776" cy="60011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-2463800" algn="ctr">
              <a:spcAft>
                <a:spcPts val="1470"/>
              </a:spcAft>
            </a:pPr>
            <a:r>
              <a:rPr lang="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бюджета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 Ельниковский район за 2023 год 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6301279"/>
              </p:ext>
            </p:extLst>
          </p:nvPr>
        </p:nvGraphicFramePr>
        <p:xfrm>
          <a:off x="647564" y="836712"/>
          <a:ext cx="7710857" cy="5769993"/>
        </p:xfrm>
        <a:graphic>
          <a:graphicData uri="http://schemas.openxmlformats.org/drawingml/2006/table">
            <a:tbl>
              <a:tblPr/>
              <a:tblGrid>
                <a:gridCol w="3998601"/>
                <a:gridCol w="1193800"/>
                <a:gridCol w="1256072"/>
                <a:gridCol w="1262384"/>
              </a:tblGrid>
              <a:tr h="255323">
                <a:tc>
                  <a:txBody>
                    <a:bodyPr/>
                    <a:lstStyle/>
                    <a:p>
                      <a:endParaRPr sz="13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34590">
                <a:tc>
                  <a:txBody>
                    <a:bodyPr/>
                    <a:lstStyle/>
                    <a:p>
                      <a:endParaRPr sz="12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тыс.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(тыс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исполнения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33977,5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38207,1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 gridSpan="4">
                  <a:txBody>
                    <a:bodyPr/>
                    <a:lstStyle/>
                    <a:p>
                      <a:pPr marL="596900" indent="0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 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19714,1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22640,3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упрощенной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3023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3051,4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492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Единый налог на вмененный доход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Единый сельскохозяйственный налог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44,3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-54,2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патентной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996,2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1031,2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0310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Задолженность и перерасчеты по отмененным налогам, сборам и иным обязательным платежам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II Неналоговые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9421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использования имущества, находящегося 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государственной</a:t>
                      </a:r>
                      <a:r>
                        <a:rPr lang="ru" sz="1300" b="1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</a:t>
                      </a: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муниципальной собственности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1134,9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1493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9267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Платежи при пользовании природными ресурсами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131,5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6728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оказания платных услуг и компенсации затрат государства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43115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890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1136,!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542,7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614,5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06244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16632"/>
            <a:ext cx="7221157" cy="72008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район, тыс.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364813290"/>
              </p:ext>
            </p:extLst>
          </p:nvPr>
        </p:nvGraphicFramePr>
        <p:xfrm>
          <a:off x="268364" y="980728"/>
          <a:ext cx="8627628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70327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Возврат НДФ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64206"/>
            <a:ext cx="2448272" cy="168114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58007173"/>
              </p:ext>
            </p:extLst>
          </p:nvPr>
        </p:nvGraphicFramePr>
        <p:xfrm>
          <a:off x="2699792" y="4419591"/>
          <a:ext cx="6292303" cy="9536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02483"/>
                <a:gridCol w="980919"/>
                <a:gridCol w="955176"/>
                <a:gridCol w="953725"/>
              </a:tblGrid>
              <a:tr h="6316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План (2022г)</a:t>
                      </a:r>
                    </a:p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(2022г)</a:t>
                      </a:r>
                    </a:p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</a:tr>
              <a:tr h="304475">
                <a:tc>
                  <a:txBody>
                    <a:bodyPr/>
                    <a:lstStyle/>
                    <a:p>
                      <a:pPr algn="l" fontAlgn="b"/>
                      <a:r>
                        <a:rPr lang="ru-RU" sz="135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  <a:endParaRPr lang="ru-RU" sz="13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18245,8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20971,5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114,9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67544" y="1340768"/>
            <a:ext cx="26642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solidFill>
                  <a:schemeClr val="bg1"/>
                </a:solidFill>
              </a:rPr>
              <a:t>Приоритетным </a:t>
            </a:r>
            <a:r>
              <a:rPr lang="ru-RU" sz="1600" b="1" i="1" dirty="0">
                <a:solidFill>
                  <a:schemeClr val="bg1"/>
                </a:solidFill>
              </a:rPr>
              <a:t>источником формирования районного бюджета является налог на доходы 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332656"/>
            <a:ext cx="7920880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 НА ДОХОДЫ ФИЗИЧЕСКИХ ЛИЦ в бюджете муниципального образования </a:t>
            </a:r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Ельниковский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4509104"/>
            <a:ext cx="18722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dirty="0" smtClean="0">
                <a:solidFill>
                  <a:schemeClr val="bg1"/>
                </a:solidFill>
              </a:rPr>
              <a:t>Норматив отчислений в бюджет района: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01.01.2016г. – 28%; 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01.01.2017г. – 28%;</a:t>
            </a:r>
          </a:p>
          <a:p>
            <a:r>
              <a:rPr lang="ru-RU" sz="1200" b="1" dirty="0">
                <a:solidFill>
                  <a:schemeClr val="bg1"/>
                </a:solidFill>
              </a:rPr>
              <a:t>в </a:t>
            </a:r>
            <a:r>
              <a:rPr lang="ru-RU" sz="1200" b="1" dirty="0" smtClean="0">
                <a:solidFill>
                  <a:schemeClr val="bg1"/>
                </a:solidFill>
              </a:rPr>
              <a:t>2020г</a:t>
            </a:r>
            <a:r>
              <a:rPr lang="ru-RU" sz="1200" b="1" dirty="0">
                <a:solidFill>
                  <a:schemeClr val="bg1"/>
                </a:solidFill>
              </a:rPr>
              <a:t>. – </a:t>
            </a:r>
            <a:r>
              <a:rPr lang="ru-RU" sz="1200" b="1" dirty="0" smtClean="0">
                <a:solidFill>
                  <a:schemeClr val="bg1"/>
                </a:solidFill>
              </a:rPr>
              <a:t>28%.</a:t>
            </a:r>
            <a:endParaRPr lang="ru-RU" sz="1200" b="1" dirty="0">
              <a:solidFill>
                <a:schemeClr val="bg1"/>
              </a:solidFill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260080210"/>
              </p:ext>
            </p:extLst>
          </p:nvPr>
        </p:nvGraphicFramePr>
        <p:xfrm>
          <a:off x="3145560" y="1367483"/>
          <a:ext cx="5572125" cy="2952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278095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344424"/>
            <a:ext cx="5976664" cy="4922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73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Недоимка по налоговым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доходам района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554050310"/>
              </p:ext>
            </p:extLst>
          </p:nvPr>
        </p:nvGraphicFramePr>
        <p:xfrm>
          <a:off x="251520" y="1052736"/>
          <a:ext cx="8644829" cy="5253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50106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56360" y="54864"/>
            <a:ext cx="6431280" cy="84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spcAft>
                <a:spcPts val="189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Межбюджетные трансферты 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(</a:t>
            </a: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безвозмездные поступления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014984"/>
            <a:ext cx="8460808" cy="6644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just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Межбюджетные трансферты (безвозмездные поступления) - это средства одного бюджета бюджетной системы РФ, перечисляемые другому бюджету бюджетной системы РФ.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987824" y="1833870"/>
            <a:ext cx="3240360" cy="9601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lnSpc>
                <a:spcPts val="2160"/>
              </a:lnSpc>
            </a:pPr>
            <a:r>
              <a:rPr lang="ru" sz="1700" dirty="0" smtClean="0">
                <a:latin typeface="Microsoft Sans Serif"/>
              </a:rPr>
              <a:t>Формы межбюджетных </a:t>
            </a:r>
            <a:r>
              <a:rPr lang="ru" sz="1700" dirty="0">
                <a:latin typeface="Microsoft Sans Serif"/>
              </a:rPr>
              <a:t>трансфертов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3596640"/>
            <a:ext cx="1584176" cy="2856696"/>
          </a:xfrm>
          <a:prstGeom prst="rect">
            <a:avLst/>
          </a:prstGeom>
          <a:solidFill>
            <a:srgbClr val="CDFFCC"/>
          </a:solidFill>
          <a:ln w="3175">
            <a:solidFill>
              <a:schemeClr val="tx1"/>
            </a:solidFill>
          </a:ln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solidFill>
                  <a:schemeClr val="bg1"/>
                </a:solidFill>
                <a:latin typeface="Microsoft Sans Serif"/>
              </a:rPr>
              <a:t>Дотации - межбюджетные трансферты, предоставляемые на безвозмездной и безвозвратной основе без установления направлений и (или)условий их использования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933705" y="3524632"/>
            <a:ext cx="2520571" cy="3000712"/>
          </a:xfrm>
          <a:prstGeom prst="rect">
            <a:avLst/>
          </a:prstGeom>
          <a:ln w="3175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latin typeface="Microsoft Sans Serif"/>
              </a:rPr>
              <a:t>Субвенция - бюджетные средства, предоставляемые бюджету другого уровня бюджетной системы РФ на безвозмездной и безвозвратной основах на осуществление определенных целевых расходов, возникающих при выполнении полномочий РФ, переданных для осуществления органам государственной власти другого уровня бюджетной системы </a:t>
            </a:r>
            <a:r>
              <a:rPr lang="ru" sz="1300" dirty="0" smtClean="0">
                <a:latin typeface="Microsoft Sans Serif"/>
              </a:rPr>
              <a:t>РФ</a:t>
            </a:r>
            <a:endParaRPr lang="ru" sz="1300" dirty="0">
              <a:latin typeface="Microsoft Sans Serif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88024" y="3524632"/>
            <a:ext cx="2137242" cy="3000712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56"/>
              </a:lnSpc>
            </a:pPr>
            <a:r>
              <a:rPr lang="ru" sz="1300" dirty="0">
                <a:latin typeface="Microsoft Sans Serif"/>
              </a:rPr>
              <a:t>Субсидия - бюджетные средства, предоставляемые бюджету другого уровня бюджетной системы РФ, в целях софинансирования расходных обязательств, возникающих при выполнении полномочий органов местного самоуправления по вопросам местного значения</a:t>
            </a:r>
          </a:p>
        </p:txBody>
      </p:sp>
      <p:sp>
        <p:nvSpPr>
          <p:cNvPr id="12" name="Стрелка вниз 11"/>
          <p:cNvSpPr/>
          <p:nvPr/>
        </p:nvSpPr>
        <p:spPr>
          <a:xfrm>
            <a:off x="3347864" y="2888279"/>
            <a:ext cx="484632" cy="515439"/>
          </a:xfrm>
          <a:prstGeom prst="downArrow">
            <a:avLst>
              <a:gd name="adj1" fmla="val 50000"/>
              <a:gd name="adj2" fmla="val 593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074502" y="3596640"/>
            <a:ext cx="1820555" cy="18928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Иные межбюджетные трансферты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– средства одного бюджета бюджетной </a:t>
            </a:r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системы,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перечисляемые другому бюджету бюджетной системы 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5372013" y="2888279"/>
            <a:ext cx="484632" cy="5154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Стрелка углом 23"/>
          <p:cNvSpPr/>
          <p:nvPr/>
        </p:nvSpPr>
        <p:spPr>
          <a:xfrm rot="2467855">
            <a:off x="898237" y="1600076"/>
            <a:ext cx="820499" cy="2081271"/>
          </a:xfrm>
          <a:prstGeom prst="curvedRightArrow">
            <a:avLst>
              <a:gd name="adj1" fmla="val 25000"/>
              <a:gd name="adj2" fmla="val 50000"/>
              <a:gd name="adj3" fmla="val 2768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0" name="Выгнутая вправо стрелка 29"/>
          <p:cNvSpPr/>
          <p:nvPr/>
        </p:nvSpPr>
        <p:spPr>
          <a:xfrm rot="18960000">
            <a:off x="7421880" y="1655277"/>
            <a:ext cx="731520" cy="197086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15497762"/>
              </p:ext>
            </p:extLst>
          </p:nvPr>
        </p:nvGraphicFramePr>
        <p:xfrm>
          <a:off x="611560" y="1988840"/>
          <a:ext cx="7920880" cy="37444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83116"/>
                <a:gridCol w="1110438"/>
                <a:gridCol w="1326756"/>
                <a:gridCol w="1200570"/>
              </a:tblGrid>
              <a:tr h="6863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</a:t>
                      </a:r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показателя9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</a:tr>
              <a:tr h="47048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ДОТАЦИЯ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75623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75623</a:t>
                      </a: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443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СУБСИДИЯ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35892,9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35891,9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6707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СУБВЕНЦИЯ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96850,4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96766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45366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ИНЫЕ МЕЖБЮДЖЕТНЫЕ ТРАНСФЕРТЫ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4112,6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4112,6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1022439">
                <a:tc>
                  <a:txBody>
                    <a:bodyPr/>
                    <a:lstStyle/>
                    <a:p>
                      <a:pPr algn="l" fontAlgn="b"/>
                      <a:endParaRPr lang="ru-RU" sz="1400" u="none" strike="noStrike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b"/>
                      <a:r>
                        <a:rPr lang="ru-RU" sz="1400" i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БЕЗВОЗМЕЗДНЫХ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ПОСТУПЛЕНИЙ ОТ ДРУГИХ БЮДЖЕТОВ БЮДЖЕТНОЙ СИСИЕМЫ РФ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212477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212393,5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11560" y="620688"/>
            <a:ext cx="7920880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 (безвозмездные поступления) в 2023 году, тыс. рублей</a:t>
            </a:r>
            <a:endParaRPr lang="ru-RU" sz="22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878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476672"/>
            <a:ext cx="7848872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межбюджетных трансфертов районного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628081136"/>
              </p:ext>
            </p:extLst>
          </p:nvPr>
        </p:nvGraphicFramePr>
        <p:xfrm>
          <a:off x="539552" y="1340768"/>
          <a:ext cx="799288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219275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404664"/>
            <a:ext cx="7992888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бюджета,          тыс. рублей</a:t>
            </a:r>
            <a:endParaRPr lang="ru-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143423023"/>
              </p:ext>
            </p:extLst>
          </p:nvPr>
        </p:nvGraphicFramePr>
        <p:xfrm>
          <a:off x="617028" y="1224200"/>
          <a:ext cx="7981951" cy="5157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428888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4352" y="1944624"/>
            <a:ext cx="1365504" cy="112433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43608" y="301752"/>
            <a:ext cx="7200800" cy="49072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680"/>
              </a:spcAft>
            </a:pPr>
            <a:r>
              <a:rPr lang="ru" sz="3600" b="1" dirty="0">
                <a:solidFill>
                  <a:srgbClr val="800080"/>
                </a:solidFill>
                <a:latin typeface="Georgia"/>
              </a:rPr>
              <a:t>Расходы бюджета </a:t>
            </a:r>
            <a:r>
              <a:rPr lang="ru" sz="36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36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6824" y="1018032"/>
            <a:ext cx="8092440" cy="6797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190500" algn="just">
              <a:lnSpc>
                <a:spcPts val="1896"/>
              </a:lnSpc>
              <a:spcAft>
                <a:spcPts val="63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Расходы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- денежные средства, направляемые на финансовое обеспечение задач и функций государства и местного самоуправления.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91880" y="1892808"/>
            <a:ext cx="2116440" cy="960128"/>
          </a:xfrm>
          <a:prstGeom prst="rect">
            <a:avLst/>
          </a:prstGeom>
          <a:solidFill>
            <a:srgbClr val="A8F3BA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36"/>
              </a:lnSpc>
            </a:pPr>
            <a:r>
              <a:rPr lang="ru" sz="1700" dirty="0" smtClean="0">
                <a:latin typeface="Microsoft Sans Serif"/>
              </a:rPr>
              <a:t>Классификация </a:t>
            </a:r>
            <a:r>
              <a:rPr lang="ru" sz="1700" dirty="0">
                <a:latin typeface="Microsoft Sans Serif"/>
              </a:rPr>
              <a:t>расходов по признакам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6824" y="3706368"/>
            <a:ext cx="2212848" cy="22524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Функциональная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отражает направление средств бюджета на выполнение основных функций государства (</a:t>
            </a:r>
            <a:r>
              <a:rPr lang="ru" sz="1500" dirty="0" smtClean="0">
                <a:latin typeface="Microsoft Sans Serif"/>
              </a:rPr>
              <a:t>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подраздел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целевые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виды расходов)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059832" y="3438144"/>
            <a:ext cx="2664296" cy="29047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Ведомственная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расходов бюджета непосредственно связана со структурой управления, она отображает группировку юридических лиц, получающих бюджетные средства (главные распорядители средств бюджета)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056376" y="3573016"/>
            <a:ext cx="2620080" cy="27515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 smtClean="0">
                <a:latin typeface="Microsoft Sans Serif"/>
              </a:rPr>
              <a:t>Экономическая классификация </a:t>
            </a:r>
            <a:r>
              <a:rPr lang="ru" sz="1500" dirty="0">
                <a:latin typeface="Microsoft Sans Serif"/>
              </a:rPr>
              <a:t>показывает деление расходов государства на текущие и капитальные, а также на выплату заработной платы, на материальные затраты, на приобретение товаров и услуг (категория </a:t>
            </a:r>
            <a:r>
              <a:rPr lang="ru" sz="1500" dirty="0" smtClean="0">
                <a:latin typeface="Microsoft Sans Serif"/>
              </a:rPr>
              <a:t>расходов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группы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предметные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подстатьи)</a:t>
            </a:r>
          </a:p>
        </p:txBody>
      </p:sp>
      <p:sp>
        <p:nvSpPr>
          <p:cNvPr id="13" name="Стрелка вниз 12"/>
          <p:cNvSpPr/>
          <p:nvPr/>
        </p:nvSpPr>
        <p:spPr>
          <a:xfrm>
            <a:off x="4300728" y="2935450"/>
            <a:ext cx="484632" cy="3495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35696" y="1946597"/>
            <a:ext cx="1365250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0704" y="225552"/>
            <a:ext cx="7022592" cy="5391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47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Понятия и типы расходных обязательств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908720"/>
            <a:ext cx="7683575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R="15748" indent="177800" algn="just">
              <a:lnSpc>
                <a:spcPts val="1344"/>
              </a:lnSpc>
              <a:spcBef>
                <a:spcPts val="1470"/>
              </a:spcBef>
              <a:spcAft>
                <a:spcPts val="63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Расходные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это возникающие на основе закона, иного нормативного правового акта, договора или соглашения обязанности публично-правового образования или действующего от его имени бюджетного учреждения предоставить физическому или юридическому лицу, иному публично-правовому образованию средства из соответствующего бюджета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.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3776" y="4797152"/>
            <a:ext cx="8156448" cy="19110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5400" marR="12700" indent="177800" algn="just">
              <a:lnSpc>
                <a:spcPts val="1680"/>
              </a:lnSpc>
              <a:spcBef>
                <a:spcPts val="1470"/>
              </a:spcBef>
            </a:pP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В целях надлежащего контроля за осуществлением расходных обязательств на органы государственной и муниципальной власти возложена обязанность по ведению реестра расходных обязательств.</a:t>
            </a:r>
          </a:p>
          <a:p>
            <a:pPr marL="25400" marR="12700" indent="177800" algn="just">
              <a:lnSpc>
                <a:spcPts val="1680"/>
              </a:lnSpc>
            </a:pPr>
            <a:r>
              <a:rPr lang="ru" sz="1300" b="1" u="sng" dirty="0">
                <a:solidFill>
                  <a:srgbClr val="333399"/>
                </a:solidFill>
                <a:latin typeface="Arial"/>
              </a:rPr>
              <a:t>Реестр расходных обязательств</a:t>
            </a:r>
            <a:r>
              <a:rPr lang="ru" sz="1300" b="1" dirty="0">
                <a:solidFill>
                  <a:srgbClr val="333399"/>
                </a:solidFill>
                <a:latin typeface="Arial"/>
              </a:rPr>
              <a:t>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— используемый при составлении проекта бюджета, свод (перечень) законов, иных нормативных правовых актов, муниципальных правовых актов, обуславливающих публичные нормативные обязательства и (или) правовые основания для иных расходных обязательств с указанием соответствующих положений (статей, частей, пунктов, подпунктов, абзацев) законов и иных нормативных правовых актов с оценкой объёмов бюджетных ассигнований, необходимых для исполнения включённых в реестр обязательств</a:t>
            </a:r>
            <a:r>
              <a:rPr lang="ru" sz="1300" dirty="0">
                <a:latin typeface="Microsoft Sans Serif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73480" y="2429256"/>
            <a:ext cx="7719000" cy="2243328"/>
          </a:xfrm>
          <a:prstGeom prst="rect">
            <a:avLst/>
          </a:prstGeom>
          <a:solidFill>
            <a:srgbClr val="FEFF99"/>
          </a:solidFill>
        </p:spPr>
        <p:txBody>
          <a:bodyPr lIns="0" tIns="0" rIns="0" bIns="0">
            <a:noAutofit/>
          </a:bodyPr>
          <a:lstStyle/>
          <a:p>
            <a:pPr marL="24892" marR="26416" indent="0" algn="just">
              <a:lnSpc>
                <a:spcPts val="1680"/>
              </a:lnSpc>
              <a:spcBef>
                <a:spcPts val="1470"/>
              </a:spcBef>
              <a:spcAft>
                <a:spcPts val="1470"/>
              </a:spcAft>
            </a:pPr>
            <a:r>
              <a:rPr lang="ru" sz="1300" b="1" dirty="0" smtClean="0">
                <a:solidFill>
                  <a:srgbClr val="333399"/>
                </a:solidFill>
                <a:latin typeface="Arial"/>
              </a:rPr>
              <a:t>Публичные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возникающие на основе закона, иного нормативного правового акта публично-правового образования перед физическим или юридическим лицом, иным публично-правовым образованием, подлежащие исполнению в установленном соответствующим законом, иным нормативным правовым актом размере или имеющие установленный указанным законом, актом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определения (льготы пед. </a:t>
            </a:r>
            <a:r>
              <a:rPr lang="ru-RU" sz="1300" dirty="0">
                <a:solidFill>
                  <a:srgbClr val="333399"/>
                </a:solidFill>
                <a:latin typeface="Microsoft Sans Serif"/>
              </a:rPr>
              <a:t>р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аботникам)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  <a:p>
            <a:pPr marL="24892" marR="166116" indent="0">
              <a:lnSpc>
                <a:spcPts val="1680"/>
              </a:lnSpc>
              <a:spcAft>
                <a:spcPts val="147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Публичные нормативные -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публичные обязательства перед физическим лицом, подлежащие исполнению в денежной форме в установленном соответствующим законом, иным нормативным правовым актом размере или имеющие установленный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индексации (пособия, пенсии)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1726" y="1886712"/>
            <a:ext cx="2376320" cy="39016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400" dirty="0" smtClean="0">
                <a:solidFill>
                  <a:schemeClr val="bg1"/>
                </a:solidFill>
                <a:latin typeface="Georgia"/>
              </a:rPr>
              <a:t>Расходные обязательства</a:t>
            </a:r>
            <a:endParaRPr lang="ru" sz="1400" dirty="0">
              <a:solidFill>
                <a:schemeClr val="bg1"/>
              </a:solidFill>
              <a:latin typeface="Georgia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99872" y="2276872"/>
            <a:ext cx="0" cy="2088232"/>
          </a:xfrm>
          <a:prstGeom prst="line">
            <a:avLst/>
          </a:prstGeom>
          <a:ln w="38100" cmpd="dbl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99872" y="3068960"/>
            <a:ext cx="560832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01726" y="4365104"/>
            <a:ext cx="558978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08599178"/>
              </p:ext>
            </p:extLst>
          </p:nvPr>
        </p:nvGraphicFramePr>
        <p:xfrm>
          <a:off x="467544" y="1052736"/>
          <a:ext cx="7563250" cy="51708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38866"/>
                <a:gridCol w="1150817"/>
                <a:gridCol w="729340"/>
                <a:gridCol w="1244227"/>
              </a:tblGrid>
              <a:tr h="4614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38586,1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36951,1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428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ОБОРОНА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6939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2348,7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2332,8</a:t>
                      </a: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901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40188,7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37880,4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850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4657,6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4623,7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126749,8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126732,5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29684,9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29684,9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9107,7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8870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9133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ОБЩЕГО ХАРАКТЕРА БЮДЖЕТАМ СУБЪЕКТОВ РОССИЙСКОЙ ФЕДЕРАЦИИ И МУНИЦИПАЛЬНЫХ ОБРАЗОВАНИЙ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2687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 РАСХОДОВ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253950,7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249490,9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98,2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971600" y="245839"/>
            <a:ext cx="7776864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в </a:t>
            </a:r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="" xmlns:p14="http://schemas.microsoft.com/office/powerpoint/2010/main" val="12114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515660496"/>
              </p:ext>
            </p:extLst>
          </p:nvPr>
        </p:nvGraphicFramePr>
        <p:xfrm>
          <a:off x="408839" y="1001681"/>
          <a:ext cx="8568952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83525" y="116632"/>
            <a:ext cx="748883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расходов местного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фактическим показателям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="" xmlns:p14="http://schemas.microsoft.com/office/powerpoint/2010/main" val="199656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16633"/>
            <a:ext cx="8712968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49235025"/>
              </p:ext>
            </p:extLst>
          </p:nvPr>
        </p:nvGraphicFramePr>
        <p:xfrm>
          <a:off x="-834235" y="714356"/>
          <a:ext cx="9978235" cy="5931605"/>
        </p:xfrm>
        <a:graphic>
          <a:graphicData uri="http://schemas.openxmlformats.org/drawingml/2006/table">
            <a:tbl>
              <a:tblPr/>
              <a:tblGrid>
                <a:gridCol w="2642276"/>
                <a:gridCol w="285652"/>
                <a:gridCol w="255704"/>
                <a:gridCol w="799448"/>
                <a:gridCol w="714797"/>
                <a:gridCol w="839419"/>
                <a:gridCol w="1497259"/>
                <a:gridCol w="2943680"/>
              </a:tblGrid>
              <a:tr h="50191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Наименование показателя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РЗ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Уточненный план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Факт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Отклонение (гр.5- гр.4)</a:t>
                      </a:r>
                      <a:b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</a:b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Процент исполнения (гр.5/гр.4*100)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Причины отклонения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26527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38586,1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36951,1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-1635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1568,7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1455,7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-113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336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790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19692,7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19455,9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-236,8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Судебная система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5704,9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5112,2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-592,7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58559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Резервные фонды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019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11519,8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10927,4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-592,4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39002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5616" y="312296"/>
            <a:ext cx="7704856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Исполнение расходов местного бюджета по разделам, подразделам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в 2023 году,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2267788592"/>
              </p:ext>
            </p:extLst>
          </p:nvPr>
        </p:nvGraphicFramePr>
        <p:xfrm>
          <a:off x="539552" y="1124744"/>
          <a:ext cx="828092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9024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332656"/>
            <a:ext cx="8568952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году, </a:t>
            </a:r>
          </a:p>
          <a:p>
            <a:pPr algn="ctr"/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. рублей</a:t>
            </a:r>
          </a:p>
        </p:txBody>
      </p:sp>
      <p:pic>
        <p:nvPicPr>
          <p:cNvPr id="6150" name="Picture 6" descr="http://gk-lider.umi.ru/images/cms/data/72453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581128"/>
            <a:ext cx="3600400" cy="22472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www.pssp.ru/upload/iblock/94d/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581128"/>
            <a:ext cx="3312368" cy="22472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://go4.imgsmail.ru/imgpreview?key=340b74d829685c4a&amp;mb=imgdb_preview_9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375839"/>
            <a:ext cx="1656184" cy="79191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97794962"/>
              </p:ext>
            </p:extLst>
          </p:nvPr>
        </p:nvGraphicFramePr>
        <p:xfrm>
          <a:off x="467545" y="1268759"/>
          <a:ext cx="8352927" cy="26716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91066"/>
                <a:gridCol w="737798"/>
                <a:gridCol w="713475"/>
                <a:gridCol w="891844"/>
                <a:gridCol w="794551"/>
                <a:gridCol w="656721"/>
                <a:gridCol w="794551"/>
                <a:gridCol w="972921"/>
              </a:tblGrid>
              <a:tr h="6431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6882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907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2348,7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2332,8</a:t>
                      </a: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66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Органы юстиции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796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Защита населения и территории от  чрезвычайных ситуаций природного и техногенного характера, гражданская оборона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1746,7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1730,8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0086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784976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pic>
        <p:nvPicPr>
          <p:cNvPr id="7170" name="Picture 2" descr="http://svet.orb.ru/images/p72_nas-15-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794" y="5214950"/>
            <a:ext cx="1905750" cy="14169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ropravda.ru/images/phocagallery/sad-sergej-dub-8455/thumbs/phoca_thumb_l_rem_dor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4" y="5214950"/>
            <a:ext cx="1800200" cy="137271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49238295"/>
              </p:ext>
            </p:extLst>
          </p:nvPr>
        </p:nvGraphicFramePr>
        <p:xfrm>
          <a:off x="0" y="1285860"/>
          <a:ext cx="8640962" cy="267579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7310"/>
                <a:gridCol w="763240"/>
                <a:gridCol w="738079"/>
                <a:gridCol w="922598"/>
                <a:gridCol w="821949"/>
                <a:gridCol w="679367"/>
                <a:gridCol w="821949"/>
                <a:gridCol w="1006470"/>
              </a:tblGrid>
              <a:tr h="6908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40188,7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37880,4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-2308,3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3317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590,9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518,5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90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Транспорт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3111,8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3111,8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90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Дорожное хозяйство (дорожные фонды)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34364,6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32138,1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2226,5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76059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260648"/>
            <a:ext cx="650144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Дорожное хозяйство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908720"/>
            <a:ext cx="7992888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В 2023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году на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капитальный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ремонт, ремонт и содержание автомобильных дорог направлено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32138,1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тыс.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sp>
        <p:nvSpPr>
          <p:cNvPr id="4" name="AutoShape 2" descr="https://transportnayaorenburg.ru/wp-content/uploads/2017/01/transportnaya_orenburg_seychas_dostavk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4100" name="Picture 4" descr="http://polytika.ru/wp-content/uploads/2016/04/original_5bfe0cd9e512a6e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6654" y="4458376"/>
            <a:ext cx="3155506" cy="22787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venividi.s3.eu-central-1.amazonaws.com/files/img/10467/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00808"/>
            <a:ext cx="3420380" cy="27384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im2-tub-ru.yandex.net/i?id=6757617b38cee736d8265e765c63dd8b-l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743" y="1701223"/>
            <a:ext cx="3420381" cy="27380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9521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332656"/>
            <a:ext cx="734481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1266" name="Picture 2" descr="http://megaobzor.com/uploads/stories/80439/nau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53" y="4509119"/>
            <a:ext cx="2951401" cy="20504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news.sarbc.ru/images/2012/07/img_zMnS9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4509120"/>
            <a:ext cx="274129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900igr.net/datai/doshkolnoe-obrazovanie/Predmetno-razvivajuschaja-sreda-v-gruppe/0014-020-Didakticheskij-sto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39" y="4509120"/>
            <a:ext cx="243546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9092313"/>
              </p:ext>
            </p:extLst>
          </p:nvPr>
        </p:nvGraphicFramePr>
        <p:xfrm>
          <a:off x="467544" y="1052736"/>
          <a:ext cx="8496944" cy="33180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187"/>
                <a:gridCol w="750519"/>
                <a:gridCol w="549831"/>
                <a:gridCol w="871481"/>
                <a:gridCol w="798858"/>
                <a:gridCol w="726235"/>
                <a:gridCol w="1089352"/>
                <a:gridCol w="871481"/>
              </a:tblGrid>
              <a:tr h="8107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126749,8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126732,5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-17,3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27058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23571,7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23571,7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87401,5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87401,5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12611,4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12611,4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3126,8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3110,9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856448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116632"/>
            <a:ext cx="7416824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48522393"/>
              </p:ext>
            </p:extLst>
          </p:nvPr>
        </p:nvGraphicFramePr>
        <p:xfrm>
          <a:off x="467544" y="836712"/>
          <a:ext cx="8352928" cy="26841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47819"/>
                <a:gridCol w="662351"/>
                <a:gridCol w="588756"/>
                <a:gridCol w="956731"/>
                <a:gridCol w="883136"/>
                <a:gridCol w="809541"/>
                <a:gridCol w="735946"/>
                <a:gridCol w="1068648"/>
              </a:tblGrid>
              <a:tr h="9873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29684,9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29684,9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561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24353,3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24353,3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661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 кинематографии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5331,6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5331,6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65399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260648"/>
            <a:ext cx="727280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3316" name="Picture 4" descr="http://go3.imgsmail.ru/imgpreview?key=19ef638018e47d4f&amp;mb=imgdb_preview_3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26" y="4143380"/>
            <a:ext cx="2575061" cy="22509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10408604"/>
              </p:ext>
            </p:extLst>
          </p:nvPr>
        </p:nvGraphicFramePr>
        <p:xfrm>
          <a:off x="467544" y="1268760"/>
          <a:ext cx="9099958" cy="22402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67005"/>
                <a:gridCol w="731438"/>
                <a:gridCol w="707325"/>
                <a:gridCol w="884156"/>
                <a:gridCol w="787702"/>
                <a:gridCol w="941474"/>
                <a:gridCol w="1316324"/>
                <a:gridCol w="964534"/>
              </a:tblGrid>
              <a:tr h="11201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9107,7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8870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237,7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2334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2333,2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-0,8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4578,7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4566,7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79987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60648"/>
            <a:ext cx="770485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2023 году,     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29701570"/>
              </p:ext>
            </p:extLst>
          </p:nvPr>
        </p:nvGraphicFramePr>
        <p:xfrm>
          <a:off x="467544" y="1062250"/>
          <a:ext cx="8064896" cy="19703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94823"/>
                <a:gridCol w="712357"/>
                <a:gridCol w="688873"/>
                <a:gridCol w="861090"/>
                <a:gridCol w="767153"/>
                <a:gridCol w="634075"/>
                <a:gridCol w="767153"/>
                <a:gridCol w="939372"/>
              </a:tblGrid>
              <a:tr h="1159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культура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106" name="Picture 10" descr="https://im2-tub-ru.yandex.net/i?id=43d446cf7416c5b08a8690a00183649e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22" y="3643314"/>
            <a:ext cx="3168352" cy="23485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82624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3608" y="85344"/>
            <a:ext cx="7056784" cy="7513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Источники финансирования дефицита бюджета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905256"/>
            <a:ext cx="8352928" cy="8869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9464" marR="12700" indent="266700" algn="just">
              <a:lnSpc>
                <a:spcPts val="1728"/>
              </a:lnSpc>
              <a:spcBef>
                <a:spcPts val="1050"/>
              </a:spcBef>
              <a:spcAft>
                <a:spcPts val="105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 процессе принятия и исполнения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большое значение приобретает сбалансированность доходов и расходов. Если доходы превышают расходы, то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профицит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 Но чаще всего расходы превышают доходы. В таком случае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дефицит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2103120"/>
            <a:ext cx="6048672" cy="389776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600" dirty="0" smtClean="0">
                <a:solidFill>
                  <a:srgbClr val="333399"/>
                </a:solidFill>
                <a:latin typeface="Georgia"/>
              </a:rPr>
              <a:t>Источники финансирования дефицита бюджета района</a:t>
            </a:r>
            <a:endParaRPr lang="ru" sz="16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3140968"/>
            <a:ext cx="2376264" cy="158417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-RU" sz="14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муниципальные займы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осуществляемые путем выпуска муниципальных ценных бумаг от имени муниципального образования</a:t>
            </a:r>
            <a:endParaRPr lang="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43808" y="3248689"/>
            <a:ext cx="1872208" cy="138499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бюджетные </a:t>
            </a:r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бюджетов других уровней бюджетной системы РФ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184068" y="3248689"/>
            <a:ext cx="122413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кредитных организаций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876256" y="3248689"/>
            <a:ext cx="194421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изменение остатков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средств на счетах по учету средств местного бюджета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043608" y="2708920"/>
            <a:ext cx="691276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510305" y="2492896"/>
            <a:ext cx="0" cy="21602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795637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endCxn id="9" idx="0"/>
          </p:cNvCxnSpPr>
          <p:nvPr/>
        </p:nvCxnSpPr>
        <p:spPr>
          <a:xfrm>
            <a:off x="579613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363589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043608" y="2708920"/>
            <a:ext cx="0" cy="43204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127591" y="5553236"/>
            <a:ext cx="6532641" cy="1251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127592" y="5085184"/>
            <a:ext cx="0" cy="46805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6660232" y="4202796"/>
            <a:ext cx="0" cy="135044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Прямоугольник 44"/>
          <p:cNvSpPr/>
          <p:nvPr/>
        </p:nvSpPr>
        <p:spPr>
          <a:xfrm>
            <a:off x="1007064" y="5229200"/>
            <a:ext cx="3478029" cy="7386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униципальный долг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то есть совокупность долговых обязательств муниципального образования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13" descr="9093550013491079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967" y="5085184"/>
            <a:ext cx="2255488" cy="1692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127590" y="6040316"/>
            <a:ext cx="65326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rgbClr val="FFFFFF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Муниципальный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долг не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должен превышать собственных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доходов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бюджета.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Расходы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на обслуживание долга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не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должны превышать 15 %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расходов  бюджета</a:t>
            </a: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за исключением субвенций.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/>
              <a:t>Контактная информация для граждан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Местонахождение Финансового управления </a:t>
            </a:r>
            <a:br>
              <a:rPr lang="ru-RU" dirty="0"/>
            </a:br>
            <a:r>
              <a:rPr lang="ru-RU" dirty="0"/>
              <a:t>Администрации </a:t>
            </a:r>
            <a:r>
              <a:rPr lang="ru-RU" dirty="0" err="1"/>
              <a:t>Ельниковского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муниципального района: 431370, РМ, </a:t>
            </a:r>
            <a:r>
              <a:rPr lang="ru-RU" dirty="0" err="1"/>
              <a:t>Ельниковский</a:t>
            </a:r>
            <a:r>
              <a:rPr lang="ru-RU" dirty="0"/>
              <a:t> район, с Ельники, ул.Ленина, д.16.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Контактные телефоны: (883444) 2-60-75 – бюджетный отдел, </a:t>
            </a:r>
            <a:br>
              <a:rPr lang="ru-RU" dirty="0"/>
            </a:br>
            <a:r>
              <a:rPr lang="ru-RU" dirty="0"/>
              <a:t>                                                             2-61-95 - бухгалтерия</a:t>
            </a:r>
            <a:br>
              <a:rPr lang="ru-RU" dirty="0"/>
            </a:br>
            <a:r>
              <a:rPr lang="ru-RU" dirty="0"/>
              <a:t>Факс: (883444) 2-60-75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Адрес электронной почты: </a:t>
            </a:r>
            <a:r>
              <a:rPr lang="en-US" dirty="0"/>
              <a:t>fu</a:t>
            </a:r>
            <a:r>
              <a:rPr lang="ru-RU" dirty="0"/>
              <a:t>07@</a:t>
            </a:r>
            <a:r>
              <a:rPr lang="en-US" dirty="0" err="1"/>
              <a:t>mfrm</a:t>
            </a:r>
            <a:r>
              <a:rPr lang="ru-RU" dirty="0"/>
              <a:t>.</a:t>
            </a:r>
            <a:r>
              <a:rPr lang="en-US" dirty="0" err="1"/>
              <a:t>moris</a:t>
            </a:r>
            <a:r>
              <a:rPr lang="ru-RU" dirty="0"/>
              <a:t>.</a:t>
            </a:r>
            <a:r>
              <a:rPr lang="en-US" dirty="0" err="1"/>
              <a:t>ru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>
    <a:spDef>
      <a:spPr/>
      <a:bodyPr rtlCol="0" anchor="ctr"/>
      <a:lstStyle>
        <a:defPPr algn="ctr">
          <a:defRPr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5399</TotalTime>
  <Words>2634</Words>
  <Application>Microsoft Office PowerPoint</Application>
  <PresentationFormat>Экран (4:3)</PresentationFormat>
  <Paragraphs>634</Paragraphs>
  <Slides>38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Office Theme</vt:lpstr>
      <vt:lpstr>Слайд 1</vt:lpstr>
      <vt:lpstr>Слайд 2</vt:lpstr>
      <vt:lpstr>Слайд 3</vt:lpstr>
      <vt:lpstr>Структура бюджетной системы</vt:lpstr>
      <vt:lpstr>Слайд 5</vt:lpstr>
      <vt:lpstr>Слайд 6</vt:lpstr>
      <vt:lpstr>Межбюджетные трансферты</vt:lpstr>
      <vt:lpstr>Слайд 8</vt:lpstr>
      <vt:lpstr>Гражданин, его участие в бюджетном процессе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Контактная информация для граждан     Местонахождение Финансового управления  Администрации Ельниковского муниципального района: 431370, РМ, Ельниковский район, с Ельники, ул.Ленина, д.16.   Контактные телефоны: (883444) 2-60-75 – бюджетный отдел,                                                               2-61-95 - бухгалтерия Факс: (883444) 2-60-75   Адрес электронной почты: fu07@mfrm.moris.ru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ZawFO</dc:creator>
  <cp:lastModifiedBy>User</cp:lastModifiedBy>
  <cp:revision>500</cp:revision>
  <cp:lastPrinted>2017-03-15T11:37:31Z</cp:lastPrinted>
  <dcterms:modified xsi:type="dcterms:W3CDTF">2025-01-14T06:36:05Z</dcterms:modified>
</cp:coreProperties>
</file>