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80" r:id="rId34"/>
    <p:sldId id="281" r:id="rId35"/>
    <p:sldId id="282" r:id="rId36"/>
    <p:sldId id="283" r:id="rId37"/>
    <p:sldId id="266" r:id="rId38"/>
    <p:sldId id="320" r:id="rId39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34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hart>
    <c:autoTitleDeleted val="1"/>
    <c:plotArea>
      <c:layout>
        <c:manualLayout>
          <c:layoutTarget val="inner"/>
          <c:xMode val="edge"/>
          <c:yMode val="edge"/>
          <c:x val="9.8021561173904828E-2"/>
          <c:y val="5.6956868245720313E-2"/>
          <c:w val="0.88008788813223426"/>
          <c:h val="0.84807570106368624"/>
        </c:manualLayout>
      </c:layout>
      <c:barChart>
        <c:barDir val="col"/>
        <c:grouping val="clustered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2022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251436.4</c:v>
                </c:pt>
                <c:pt idx="1">
                  <c:v>212887.4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2022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249490.9</c:v>
                </c:pt>
                <c:pt idx="1">
                  <c:v>212879.5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2022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1945.5</c:v>
                </c:pt>
                <c:pt idx="1">
                  <c:v>7.9</c:v>
                </c:pt>
              </c:numCache>
            </c:numRef>
          </c:val>
        </c:ser>
        <c:dLbls>
          <c:showVal val="1"/>
        </c:dLbls>
        <c:gapWidth val="75"/>
        <c:axId val="93968640"/>
        <c:axId val="93969792"/>
      </c:barChart>
      <c:catAx>
        <c:axId val="93968640"/>
        <c:scaling>
          <c:orientation val="minMax"/>
        </c:scaling>
        <c:axPos val="b"/>
        <c:majorTickMark val="none"/>
        <c:tickLblPos val="nextTo"/>
        <c:crossAx val="93969792"/>
        <c:crosses val="autoZero"/>
        <c:auto val="1"/>
        <c:lblAlgn val="ctr"/>
        <c:lblOffset val="100"/>
      </c:catAx>
      <c:valAx>
        <c:axId val="93969792"/>
        <c:scaling>
          <c:orientation val="minMax"/>
          <c:min val="-100000"/>
        </c:scaling>
        <c:axPos val="l"/>
        <c:numFmt formatCode="General" sourceLinked="0"/>
        <c:majorTickMark val="none"/>
        <c:tickLblPos val="nextTo"/>
        <c:crossAx val="93968640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'4'!$B$3</c:f>
              <c:strCache>
                <c:ptCount val="1"/>
                <c:pt idx="0">
                  <c:v>2022</c:v>
                </c:pt>
              </c:strCache>
            </c:strRef>
          </c:tx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6232.6</c:v>
                </c:pt>
                <c:pt idx="1">
                  <c:v>33526.400000000001</c:v>
                </c:pt>
                <c:pt idx="2">
                  <c:v>236290.8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2023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3700</c:v>
                </c:pt>
                <c:pt idx="1">
                  <c:v>34507.1</c:v>
                </c:pt>
                <c:pt idx="2">
                  <c:v>213229.3</c:v>
                </c:pt>
              </c:numCache>
            </c:numRef>
          </c:val>
        </c:ser>
        <c:axId val="94979968"/>
        <c:axId val="94981504"/>
      </c:barChart>
      <c:catAx>
        <c:axId val="94979968"/>
        <c:scaling>
          <c:orientation val="minMax"/>
        </c:scaling>
        <c:axPos val="b"/>
        <c:tickLblPos val="nextTo"/>
        <c:crossAx val="94981504"/>
        <c:crosses val="autoZero"/>
        <c:auto val="1"/>
        <c:lblAlgn val="ctr"/>
        <c:lblOffset val="100"/>
      </c:catAx>
      <c:valAx>
        <c:axId val="94981504"/>
        <c:scaling>
          <c:orientation val="minMax"/>
        </c:scaling>
        <c:axPos val="l"/>
        <c:majorGridlines/>
        <c:numFmt formatCode="#,##0.0" sourceLinked="1"/>
        <c:tickLblPos val="nextTo"/>
        <c:crossAx val="94979968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Val val="1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17174.099999999951</c:v>
                </c:pt>
                <c:pt idx="1">
                  <c:v>507.5</c:v>
                </c:pt>
                <c:pt idx="2">
                  <c:v>2858.5</c:v>
                </c:pt>
                <c:pt idx="3">
                  <c:v>350.5</c:v>
                </c:pt>
                <c:pt idx="5">
                  <c:v>899.7</c:v>
                </c:pt>
                <c:pt idx="7">
                  <c:v>1188.0999999999999</c:v>
                </c:pt>
                <c:pt idx="8">
                  <c:v>30.4</c:v>
                </c:pt>
                <c:pt idx="10">
                  <c:v>1626.6</c:v>
                </c:pt>
                <c:pt idx="11">
                  <c:v>1019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34430608068729"/>
          <c:y val="5.4349477015522132E-2"/>
          <c:w val="0.32043983488848032"/>
          <c:h val="0.92055898445091122"/>
        </c:manualLayout>
      </c:layout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378"/>
          <c:y val="2.5806451612903236E-2"/>
        </c:manualLayout>
      </c:layout>
    </c:title>
    <c:view3D>
      <c:rotX val="0"/>
      <c:rotY val="10"/>
      <c:depthPercent val="100"/>
      <c:perspective val="30"/>
    </c:view3D>
    <c:sideWall>
      <c:spPr>
        <a:solidFill>
          <a:srgbClr val="FFFFCC"/>
        </a:solidFill>
      </c:spPr>
    </c:sideWall>
    <c:backWall>
      <c:spPr>
        <a:solidFill>
          <a:srgbClr val="FFFFCC"/>
        </a:solidFill>
      </c:spPr>
    </c:backWall>
    <c:plotArea>
      <c:layout/>
      <c:bar3DChart>
        <c:barDir val="col"/>
        <c:grouping val="stacked"/>
        <c:ser>
          <c:idx val="0"/>
          <c:order val="0"/>
          <c:spPr>
            <a:solidFill>
              <a:srgbClr val="00B0F0"/>
            </a:solidFill>
          </c:spPr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20971,5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Val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17914.099999999984</c:v>
                </c:pt>
                <c:pt idx="1">
                  <c:v>20971.5</c:v>
                </c:pt>
              </c:numCache>
            </c:numRef>
          </c:val>
        </c:ser>
        <c:ser>
          <c:idx val="1"/>
          <c:order val="1"/>
          <c:tx>
            <c:v>НДФЛ</c:v>
          </c:tx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Val val="1"/>
        </c:dLbls>
        <c:shape val="box"/>
        <c:axId val="97311744"/>
        <c:axId val="97313536"/>
        <c:axId val="0"/>
      </c:bar3DChart>
      <c:catAx>
        <c:axId val="97311744"/>
        <c:scaling>
          <c:orientation val="minMax"/>
        </c:scaling>
        <c:axPos val="b"/>
        <c:numFmt formatCode="General" sourceLinked="0"/>
        <c:majorTickMark val="none"/>
        <c:tickLblPos val="nextTo"/>
        <c:crossAx val="97313536"/>
        <c:crosses val="autoZero"/>
        <c:auto val="1"/>
        <c:lblAlgn val="ctr"/>
        <c:lblOffset val="100"/>
      </c:catAx>
      <c:valAx>
        <c:axId val="97313536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/>
        </c:title>
        <c:numFmt formatCode="#,##0.0" sourceLinked="1"/>
        <c:majorTickMark val="none"/>
        <c:tickLblPos val="nextTo"/>
        <c:crossAx val="97311744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hart>
    <c:autoTitleDeleted val="1"/>
    <c:view3D>
      <c:rotX val="20"/>
      <c:rAngAx val="1"/>
    </c:view3D>
    <c:plotArea>
      <c:layout>
        <c:manualLayout>
          <c:layoutTarget val="inner"/>
          <c:xMode val="edge"/>
          <c:yMode val="edge"/>
          <c:x val="0.31302481518142533"/>
          <c:y val="1.4752776496064261E-2"/>
          <c:w val="0.66346980374048281"/>
          <c:h val="0.61252308987882853"/>
        </c:manualLayout>
      </c:layout>
      <c:bar3DChart>
        <c:barDir val="col"/>
        <c:grouping val="clustered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01.01.2023,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01.01.2022,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shape val="cylinder"/>
        <c:axId val="98645504"/>
        <c:axId val="98647040"/>
        <c:axId val="0"/>
      </c:bar3DChart>
      <c:catAx>
        <c:axId val="98645504"/>
        <c:scaling>
          <c:orientation val="minMax"/>
        </c:scaling>
        <c:axPos val="b"/>
        <c:majorTickMark val="none"/>
        <c:tickLblPos val="nextTo"/>
        <c:crossAx val="98647040"/>
        <c:crosses val="autoZero"/>
        <c:auto val="1"/>
        <c:lblAlgn val="ctr"/>
        <c:lblOffset val="100"/>
      </c:catAx>
      <c:valAx>
        <c:axId val="98647040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98645504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2023</a:t>
            </a:r>
          </a:p>
          <a:p>
            <a:pPr>
              <a:defRPr/>
            </a:pPr>
            <a:r>
              <a:rPr lang="ru-RU" dirty="0" smtClean="0"/>
              <a:t>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66FF66"/>
              </a:solidFill>
            </c:spPr>
          </c:dPt>
          <c:dPt>
            <c:idx val="2"/>
            <c:spPr>
              <a:solidFill>
                <a:srgbClr val="66FFFF"/>
              </a:solidFill>
            </c:spPr>
          </c:dPt>
          <c:dPt>
            <c:idx val="3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231E-3"/>
                  <c:y val="-3.7275444736074886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9.3168056963177266E-3"/>
                  <c:y val="7.9753572470108534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Val val="1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0.20700000000000021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79714466160745"/>
          <c:y val="0.21848656846347447"/>
          <c:w val="0.31566938007889184"/>
          <c:h val="0.5629663675116765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9195"/>
          <c:h val="0.69882128370317875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Val val="1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showVal val="1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75623</c:v>
                </c:pt>
                <c:pt idx="1">
                  <c:v>66816.899999999994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944982352693346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35891.9</c:v>
                </c:pt>
                <c:pt idx="1">
                  <c:v>77488.600000000006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0618125390864257E-2"/>
                  <c:y val="-2.635046113306983E-3"/>
                </c:manualLayout>
              </c:layout>
              <c:showVal val="1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showVal val="1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Val val="1"/>
            </c:dLbl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96766</c:v>
                </c:pt>
                <c:pt idx="1">
                  <c:v>88083.4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Val val="1"/>
            </c:dLbl>
            <c:dLbl>
              <c:idx val="1"/>
              <c:layout>
                <c:manualLayout>
                  <c:x val="3.2325648189129745E-2"/>
                  <c:y val="-1.3175183703130007E-2"/>
                </c:manualLayout>
              </c:layout>
              <c:showVal val="1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4112.6000000000004</c:v>
                </c:pt>
                <c:pt idx="1">
                  <c:v>3995.3</c:v>
                </c:pt>
              </c:numCache>
            </c:numRef>
          </c:val>
        </c:ser>
        <c:dLbls>
          <c:showVal val="1"/>
        </c:dLbls>
        <c:gapWidth val="75"/>
        <c:shape val="box"/>
        <c:axId val="101333632"/>
        <c:axId val="101347712"/>
        <c:axId val="0"/>
      </c:bar3DChart>
      <c:catAx>
        <c:axId val="101333632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01347712"/>
        <c:crosses val="autoZero"/>
        <c:auto val="1"/>
        <c:lblAlgn val="ctr"/>
        <c:lblOffset val="100"/>
      </c:catAx>
      <c:valAx>
        <c:axId val="101347712"/>
        <c:scaling>
          <c:orientation val="minMax"/>
        </c:scaling>
        <c:axPos val="b"/>
        <c:majorGridlines/>
        <c:numFmt formatCode="#,##0.0" sourceLinked="1"/>
        <c:majorTickMark val="none"/>
        <c:tickLblPos val="nextTo"/>
        <c:spPr>
          <a:ln w="9525">
            <a:noFill/>
          </a:ln>
        </c:spPr>
        <c:crossAx val="101333632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2"/>
          </c:dPt>
          <c:dPt>
            <c:idx val="4"/>
            <c:explosion val="2"/>
          </c:dPt>
          <c:dPt>
            <c:idx val="5"/>
            <c:explosion val="2"/>
          </c:dPt>
          <c:dPt>
            <c:idx val="6"/>
            <c:explosion val="3"/>
          </c:dPt>
          <c:dPt>
            <c:idx val="7"/>
            <c:explosion val="3"/>
          </c:dPt>
          <c:dPt>
            <c:idx val="9"/>
            <c:explosion val="4"/>
          </c:dPt>
          <c:dLbls>
            <c:showPercent val="1"/>
          </c:dLbls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6117"/>
          <c:h val="0.69792141150983766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42115582692265957"/>
          <c:y val="2.5527134411965996E-2"/>
          <c:w val="0.43415542094492132"/>
          <c:h val="0.88187514983714921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10185.799999999987</c:v>
                </c:pt>
              </c:numCache>
            </c:numRef>
          </c:val>
        </c:ser>
        <c:shape val="box"/>
        <c:axId val="116402432"/>
        <c:axId val="116404224"/>
        <c:axId val="0"/>
      </c:bar3DChart>
      <c:catAx>
        <c:axId val="116402432"/>
        <c:scaling>
          <c:orientation val="minMax"/>
        </c:scaling>
        <c:axPos val="l"/>
        <c:majorTickMark val="in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6404224"/>
        <c:crosses val="autoZero"/>
        <c:auto val="1"/>
        <c:lblAlgn val="ctr"/>
        <c:lblOffset val="50"/>
      </c:catAx>
      <c:valAx>
        <c:axId val="116404224"/>
        <c:scaling>
          <c:orientation val="minMax"/>
          <c:max val="15000"/>
          <c:min val="0"/>
        </c:scaling>
        <c:axPos val="b"/>
        <c:majorGridlines/>
        <c:numFmt formatCode="General" sourceLinked="1"/>
        <c:tickLblPos val="nextTo"/>
        <c:crossAx val="116402432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556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2022год</a:t>
          </a:r>
          <a:endParaRPr lang="ru-RU" sz="2400" b="1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22.03.2024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3656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к проекту решения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2023год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2024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:p14="http://schemas.microsoft.com/office/powerpoint/2010/main" xmlns="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2021 год и на плановый период 2022 и 2023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2021 год и на плановый период 2022 и 2023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2021-2023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2023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251436,4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249490,9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1945,5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246455,4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251436,4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33977,5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38207,1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112,4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212477,9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213229,3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100,4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253950,7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249490,9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98,2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-7495,3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1945,5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7495,3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-1945,5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2022 г по сравнению с данными 2023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2023 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6301279"/>
              </p:ext>
            </p:extLst>
          </p:nvPr>
        </p:nvGraphicFramePr>
        <p:xfrm>
          <a:off x="647564" y="836712"/>
          <a:ext cx="7710857" cy="5769993"/>
        </p:xfrm>
        <a:graphic>
          <a:graphicData uri="http://schemas.openxmlformats.org/drawingml/2006/table">
            <a:tbl>
              <a:tblPr/>
              <a:tblGrid>
                <a:gridCol w="3998601"/>
                <a:gridCol w="1193800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33977,5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38207,1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19714,1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22640,3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3023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3051,4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492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44,3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-54,2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996,2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1031,2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1134,9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1493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131,5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890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1136,!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542,7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614,5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(2022г)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(2022г)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18245,8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20971,5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2020г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показателя9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75623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75623</a:t>
                      </a: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35892,9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35891,9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96850,4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96766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4112,6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4112,6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212477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212393,5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2023 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08599178"/>
              </p:ext>
            </p:extLst>
          </p:nvPr>
        </p:nvGraphicFramePr>
        <p:xfrm>
          <a:off x="467544" y="1052736"/>
          <a:ext cx="7563250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729340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38586,1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36951,1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2348,7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2332,8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40188,7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37880,4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4657,6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4623,7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126749,8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126732,5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29684,9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29684,9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9107,7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8870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253950,7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249490,9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49235025"/>
              </p:ext>
            </p:extLst>
          </p:nvPr>
        </p:nvGraphicFramePr>
        <p:xfrm>
          <a:off x="-834235" y="714356"/>
          <a:ext cx="9978235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1497259"/>
                <a:gridCol w="2943680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38586,1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36951,1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1635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1568,7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1455,7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-113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19692,7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19455,9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-236,8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5704,9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5112,2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-592,7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11519,8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10927,4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-592,4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2023 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2348,7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2332,8</a:t>
                      </a:r>
                      <a:endParaRPr lang="ru-RU" sz="1400" b="0" i="0" u="none" strike="noStrike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1746,7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1730,8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49238295"/>
              </p:ext>
            </p:extLst>
          </p:nvPr>
        </p:nvGraphicFramePr>
        <p:xfrm>
          <a:off x="0" y="1285860"/>
          <a:ext cx="8640962" cy="26757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40188,7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37880,4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-2308,3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590,9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518,5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Транспорт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3111,8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3111,8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34364,6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32138,1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2226,5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2023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32138,1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9092313"/>
              </p:ext>
            </p:extLst>
          </p:nvPr>
        </p:nvGraphicFramePr>
        <p:xfrm>
          <a:off x="467544" y="1052736"/>
          <a:ext cx="8496944" cy="3318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126749,8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126732,5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-17,3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23571,7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23571,7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87401,5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87401,5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12611,4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12611,4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3126,8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3110,9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8522393"/>
              </p:ext>
            </p:extLst>
          </p:nvPr>
        </p:nvGraphicFramePr>
        <p:xfrm>
          <a:off x="467544" y="836712"/>
          <a:ext cx="8352928" cy="2684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29684,9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29684,9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24353,3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24353,3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5331,6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5331,6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10408604"/>
              </p:ext>
            </p:extLst>
          </p:nvPr>
        </p:nvGraphicFramePr>
        <p:xfrm>
          <a:off x="467544" y="1268760"/>
          <a:ext cx="9099958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941474"/>
                <a:gridCol w="1316324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9107,7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8870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2334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2333,2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4578,7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4566,7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5399</TotalTime>
  <Words>2655</Words>
  <Application>Microsoft Office PowerPoint</Application>
  <PresentationFormat>Экран (4:3)</PresentationFormat>
  <Paragraphs>646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Office Theme</vt:lpstr>
      <vt:lpstr>Слайд 1</vt:lpstr>
      <vt:lpstr>Слайд 2</vt:lpstr>
      <vt:lpstr>Слайд 3</vt:lpstr>
      <vt:lpstr>Структура бюджетной системы</vt:lpstr>
      <vt:lpstr>Слайд 5</vt:lpstr>
      <vt:lpstr>Слайд 6</vt:lpstr>
      <vt:lpstr>Межбюджетные трансферты</vt:lpstr>
      <vt:lpstr>Слайд 8</vt:lpstr>
      <vt:lpstr>Гражданин, его участие в бюджетном процессе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User</cp:lastModifiedBy>
  <cp:revision>499</cp:revision>
  <cp:lastPrinted>2017-03-15T11:37:31Z</cp:lastPrinted>
  <dcterms:modified xsi:type="dcterms:W3CDTF">2024-03-22T07:13:22Z</dcterms:modified>
</cp:coreProperties>
</file>