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80" r:id="rId34"/>
    <p:sldId id="281" r:id="rId35"/>
    <p:sldId id="282" r:id="rId36"/>
    <p:sldId id="283" r:id="rId37"/>
    <p:sldId id="266" r:id="rId38"/>
    <p:sldId id="320" r:id="rId3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856E-2"/>
          <c:y val="5.6956868245720313E-2"/>
          <c:w val="0.88008788813223426"/>
          <c:h val="0.84807570106368635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2022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251436.4</c:v>
                </c:pt>
                <c:pt idx="1">
                  <c:v>212887.4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2022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249490.9</c:v>
                </c:pt>
                <c:pt idx="1">
                  <c:v>212879.5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2022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1945.5</c:v>
                </c:pt>
                <c:pt idx="1">
                  <c:v>7.9</c:v>
                </c:pt>
              </c:numCache>
            </c:numRef>
          </c:val>
        </c:ser>
        <c:dLbls>
          <c:showVal val="1"/>
        </c:dLbls>
        <c:gapWidth val="75"/>
        <c:axId val="63065088"/>
        <c:axId val="67339008"/>
      </c:barChart>
      <c:catAx>
        <c:axId val="63065088"/>
        <c:scaling>
          <c:orientation val="minMax"/>
        </c:scaling>
        <c:axPos val="b"/>
        <c:majorTickMark val="none"/>
        <c:tickLblPos val="nextTo"/>
        <c:crossAx val="67339008"/>
        <c:crosses val="autoZero"/>
        <c:auto val="1"/>
        <c:lblAlgn val="ctr"/>
        <c:lblOffset val="100"/>
      </c:catAx>
      <c:valAx>
        <c:axId val="67339008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63065088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2022</c:v>
                </c:pt>
              </c:strCache>
            </c:strRef>
          </c:tx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6232.6</c:v>
                </c:pt>
                <c:pt idx="1">
                  <c:v>33526.400000000001</c:v>
                </c:pt>
                <c:pt idx="2">
                  <c:v>236290.8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2023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3700</c:v>
                </c:pt>
                <c:pt idx="1">
                  <c:v>34507.1</c:v>
                </c:pt>
                <c:pt idx="2">
                  <c:v>213229.3</c:v>
                </c:pt>
              </c:numCache>
            </c:numRef>
          </c:val>
        </c:ser>
        <c:axId val="62974592"/>
        <c:axId val="67203456"/>
      </c:barChart>
      <c:catAx>
        <c:axId val="62974592"/>
        <c:scaling>
          <c:orientation val="minMax"/>
        </c:scaling>
        <c:axPos val="b"/>
        <c:tickLblPos val="nextTo"/>
        <c:crossAx val="67203456"/>
        <c:crosses val="autoZero"/>
        <c:auto val="1"/>
        <c:lblAlgn val="ctr"/>
        <c:lblOffset val="100"/>
      </c:catAx>
      <c:valAx>
        <c:axId val="67203456"/>
        <c:scaling>
          <c:orientation val="minMax"/>
        </c:scaling>
        <c:axPos val="l"/>
        <c:majorGridlines/>
        <c:numFmt formatCode="#,##0.0" sourceLinked="1"/>
        <c:tickLblPos val="nextTo"/>
        <c:crossAx val="62974592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17174.099999999948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751"/>
          <c:y val="5.4349477015522132E-2"/>
          <c:w val="0.32043983488848032"/>
          <c:h val="0.92055898445091111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383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20971,5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17914.09999999998</c:v>
                </c:pt>
                <c:pt idx="1">
                  <c:v>20971.5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78477184"/>
        <c:axId val="78478720"/>
        <c:axId val="0"/>
      </c:bar3DChart>
      <c:catAx>
        <c:axId val="78477184"/>
        <c:scaling>
          <c:orientation val="minMax"/>
        </c:scaling>
        <c:axPos val="b"/>
        <c:numFmt formatCode="General" sourceLinked="0"/>
        <c:majorTickMark val="none"/>
        <c:tickLblPos val="nextTo"/>
        <c:crossAx val="78478720"/>
        <c:crosses val="autoZero"/>
        <c:auto val="1"/>
        <c:lblAlgn val="ctr"/>
        <c:lblOffset val="100"/>
      </c:catAx>
      <c:valAx>
        <c:axId val="78478720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/>
        </c:title>
        <c:numFmt formatCode="#,##0.0" sourceLinked="1"/>
        <c:majorTickMark val="none"/>
        <c:tickLblPos val="nextTo"/>
        <c:crossAx val="78477184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544"/>
          <c:y val="1.4752776496064261E-2"/>
          <c:w val="0.66346980374048292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01.01.2023,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01.01.2022,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78495744"/>
        <c:axId val="78497280"/>
        <c:axId val="0"/>
      </c:bar3DChart>
      <c:catAx>
        <c:axId val="78495744"/>
        <c:scaling>
          <c:orientation val="minMax"/>
        </c:scaling>
        <c:axPos val="b"/>
        <c:majorTickMark val="none"/>
        <c:tickLblPos val="nextTo"/>
        <c:crossAx val="78497280"/>
        <c:crosses val="autoZero"/>
        <c:auto val="1"/>
        <c:lblAlgn val="ctr"/>
        <c:lblOffset val="100"/>
      </c:catAx>
      <c:valAx>
        <c:axId val="78497280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78495744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2023</a:t>
            </a:r>
          </a:p>
          <a:p>
            <a:pPr>
              <a:defRPr/>
            </a:pPr>
            <a:r>
              <a:rPr lang="ru-RU" dirty="0" smtClean="0"/>
              <a:t>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236E-3"/>
                  <c:y val="-3.7275444736074893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266E-3"/>
                  <c:y val="7.9753572470108534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756"/>
          <c:y val="0.2184865684634745"/>
          <c:w val="0.31566938007889189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9217"/>
          <c:h val="0.69882128370317886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75623</c:v>
                </c:pt>
                <c:pt idx="1">
                  <c:v>66816.899999999994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35891.9</c:v>
                </c:pt>
                <c:pt idx="1">
                  <c:v>77488.600000000006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6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96766</c:v>
                </c:pt>
                <c:pt idx="1">
                  <c:v>88083.4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759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4112.6000000000004</c:v>
                </c:pt>
                <c:pt idx="1">
                  <c:v>3995.3</c:v>
                </c:pt>
              </c:numCache>
            </c:numRef>
          </c:val>
        </c:ser>
        <c:dLbls>
          <c:showVal val="1"/>
        </c:dLbls>
        <c:gapWidth val="75"/>
        <c:shape val="box"/>
        <c:axId val="102872960"/>
        <c:axId val="102874496"/>
        <c:axId val="0"/>
      </c:bar3DChart>
      <c:catAx>
        <c:axId val="102872960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02874496"/>
        <c:crosses val="autoZero"/>
        <c:auto val="1"/>
        <c:lblAlgn val="ctr"/>
        <c:lblOffset val="100"/>
      </c:catAx>
      <c:valAx>
        <c:axId val="102874496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102872960"/>
        <c:crosses val="autoZero"/>
        <c:crossBetween val="between"/>
      </c:valAx>
    </c:plotArea>
    <c:legend>
      <c:legendPos val="b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6128"/>
          <c:h val="0.69792141150983789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963"/>
          <c:y val="2.5527134411965996E-2"/>
          <c:w val="0.43415542094492132"/>
          <c:h val="0.8818751498371491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109860352"/>
        <c:axId val="109861888"/>
        <c:axId val="0"/>
      </c:bar3DChart>
      <c:catAx>
        <c:axId val="109860352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9861888"/>
        <c:crosses val="autoZero"/>
        <c:auto val="1"/>
        <c:lblAlgn val="ctr"/>
        <c:lblOffset val="50"/>
      </c:catAx>
      <c:valAx>
        <c:axId val="109861888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109860352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562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2022год</a:t>
          </a:r>
          <a:endParaRPr lang="ru-RU" sz="2400" b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14.11.2024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3656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к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решения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2023год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2024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="" xmlns:p14="http://schemas.microsoft.com/office/powerpoint/2010/main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2021 год и на плановый период 2022 и 2023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2021 год и на плановый период 2022 и 2023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2021-2023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2023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251436,4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249490,9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1945,5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246455,4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251436,4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33977,5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38207,1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112,4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212477,9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213229,3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100,4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253950,7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249490,9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-7495,3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1945,5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7495,3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-1945,5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2022 г по сравнению с данными 2023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2023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6301279"/>
              </p:ext>
            </p:extLst>
          </p:nvPr>
        </p:nvGraphicFramePr>
        <p:xfrm>
          <a:off x="647564" y="836712"/>
          <a:ext cx="7710857" cy="5769993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33977,5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38207,1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19714,1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22640,3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3023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3051,4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492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44,3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-54,2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996,2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1031,2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1134,9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1493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131,5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890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1136,!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542,7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614,5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(2022г)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(2022г)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18245,8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20971,5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2020г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показателя9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75623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75623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35892,9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35891,9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96850,4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96766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4112,6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4112,6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212477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212393,5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2023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08599178"/>
              </p:ext>
            </p:extLst>
          </p:nvPr>
        </p:nvGraphicFramePr>
        <p:xfrm>
          <a:off x="467544" y="1052736"/>
          <a:ext cx="7563250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729340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38586,1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36951,1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2348,7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2332,8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40188,7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37880,4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4657,6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4623,7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126749,8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126732,5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29684,9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29684,9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9107,7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8870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253950,7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249490,9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38586,1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36951,1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-1635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1568,7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1455,7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19692,7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19455,9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5704,9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5112,2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-592,7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11519,8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10927,4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-592,4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2023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2348,7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2332,8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49238295"/>
              </p:ext>
            </p:extLst>
          </p:nvPr>
        </p:nvGraphicFramePr>
        <p:xfrm>
          <a:off x="0" y="1285860"/>
          <a:ext cx="8640962" cy="26757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40188,7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37880,4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-2308,3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590,9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518,5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3111,8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3111,8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34364,6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32138,1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2226,5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2023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32138,1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126749,8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126732,5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-17,3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23571,7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23571,7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87401,5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87401,5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12611,4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12611,4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3126,8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3110,9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29684,9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29684,9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24353,3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24353,3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5331,6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5331,6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9107,7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8870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2333,2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4578,7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4566,7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5399</TotalTime>
  <Words>2638</Words>
  <Application>Microsoft Office PowerPoint</Application>
  <PresentationFormat>Экран (4:3)</PresentationFormat>
  <Paragraphs>636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500</cp:revision>
  <cp:lastPrinted>2017-03-15T11:37:31Z</cp:lastPrinted>
  <dcterms:modified xsi:type="dcterms:W3CDTF">2024-11-14T06:10:26Z</dcterms:modified>
</cp:coreProperties>
</file>