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200456.8</c:v>
                </c:pt>
                <c:pt idx="1">
                  <c:v>168385.7</c:v>
                </c:pt>
                <c:pt idx="2">
                  <c:v>172678.2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199778.6</c:v>
                </c:pt>
                <c:pt idx="1">
                  <c:v>167479.1</c:v>
                </c:pt>
                <c:pt idx="2">
                  <c:v>171543.3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678.19999999998254</c:v>
                </c:pt>
                <c:pt idx="1">
                  <c:v>906.60000000000582</c:v>
                </c:pt>
                <c:pt idx="2">
                  <c:v>1134.9000000000233</c:v>
                </c:pt>
              </c:numCache>
            </c:numRef>
          </c:val>
          <c:shape val="box"/>
        </c:ser>
        <c:dLbls>
          <c:showVal val="1"/>
        </c:dLbls>
        <c:shape val="cylinder"/>
        <c:axId val="164074240"/>
        <c:axId val="164075776"/>
        <c:axId val="0"/>
      </c:bar3DChart>
      <c:catAx>
        <c:axId val="16407424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64075776"/>
        <c:crosses val="autoZero"/>
        <c:auto val="1"/>
        <c:lblAlgn val="ctr"/>
        <c:lblOffset val="1000"/>
      </c:catAx>
      <c:valAx>
        <c:axId val="164075776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64074240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1491.8</c:v>
                </c:pt>
                <c:pt idx="1">
                  <c:v>2068.8000000000002</c:v>
                </c:pt>
                <c:pt idx="2">
                  <c:v>2149.6999999999998</c:v>
                </c:pt>
                <c:pt idx="3">
                  <c:v>2233.9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37738.1</c:v>
                </c:pt>
                <c:pt idx="1">
                  <c:v>45254.7</c:v>
                </c:pt>
                <c:pt idx="2">
                  <c:v>48407</c:v>
                </c:pt>
                <c:pt idx="3">
                  <c:v>54010.2</c:v>
                </c:pt>
              </c:numCache>
            </c:numRef>
          </c:val>
        </c:ser>
        <c:gapWidth val="75"/>
        <c:shape val="box"/>
        <c:axId val="165225216"/>
        <c:axId val="165226752"/>
        <c:axId val="0"/>
      </c:bar3DChart>
      <c:catAx>
        <c:axId val="16522521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5226752"/>
        <c:crosses val="autoZero"/>
        <c:lblAlgn val="ctr"/>
        <c:lblOffset val="100"/>
      </c:catAx>
      <c:valAx>
        <c:axId val="165226752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65225216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45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408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98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687"/>
          <c:y val="0"/>
          <c:w val="0.33509239714106187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745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211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189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443"/>
          <c:w val="0.41334653530162935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262"/>
          <c:w val="1"/>
          <c:h val="0.24971462482259563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2"/>
          <c:y val="1.7540613766929161E-3"/>
          <c:w val="0.79029599215111102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90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575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92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613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7.5172842314424662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1.3709091367463708</c:v>
                </c:pt>
                <c:pt idx="6">
                  <c:v>11.550874905309172</c:v>
                </c:pt>
                <c:pt idx="7">
                  <c:v>0.839246056411452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936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209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742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52.173142119905172</c:v>
                </c:pt>
                <c:pt idx="1">
                  <c:v>0.63744623702142089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41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3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876E-2"/>
                  <c:y val="1.366053711053202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90361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0.63887143448352035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14.678971953212171</c:v>
                </c:pt>
                <c:pt idx="5">
                  <c:v>1.4312583136718351</c:v>
                </c:pt>
                <c:pt idx="6">
                  <c:v>10.392657541769568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250,9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250.8</c:v>
                </c:pt>
                <c:pt idx="1">
                  <c:v>47.3</c:v>
                </c:pt>
                <c:pt idx="2">
                  <c:v>203.5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2026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207.6</c:v>
                </c:pt>
                <c:pt idx="1">
                  <c:v>50.6</c:v>
                </c:pt>
                <c:pt idx="2">
                  <c:v>157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2027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231,9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231.9</c:v>
                </c:pt>
                <c:pt idx="1">
                  <c:v>56.2</c:v>
                </c:pt>
                <c:pt idx="2">
                  <c:v>175.7</c:v>
                </c:pt>
              </c:numCache>
            </c:numRef>
          </c:val>
        </c:ser>
        <c:dLbls>
          <c:showVal val="1"/>
        </c:dLbls>
        <c:shape val="box"/>
        <c:axId val="166631296"/>
        <c:axId val="166632832"/>
        <c:axId val="0"/>
      </c:bar3DChart>
      <c:catAx>
        <c:axId val="16663129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66632832"/>
        <c:crosses val="autoZero"/>
        <c:lblAlgn val="ctr"/>
        <c:lblOffset val="100"/>
      </c:catAx>
      <c:valAx>
        <c:axId val="166632832"/>
        <c:scaling>
          <c:orientation val="minMax"/>
        </c:scaling>
        <c:delete val="1"/>
        <c:axPos val="l"/>
        <c:numFmt formatCode="General" sourceLinked="0"/>
        <c:tickLblPos val="nextTo"/>
        <c:crossAx val="166631296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174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31,</a:t>
                    </a:r>
                    <a:r>
                      <a:rPr lang="ru-RU" smtClean="0"/>
                      <a:t>7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50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56,2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39.4</c:v>
                </c:pt>
                <c:pt idx="3">
                  <c:v>41.3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232,9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203,5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157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175,7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218.2</c:v>
                </c:pt>
                <c:pt idx="1">
                  <c:v>163</c:v>
                </c:pt>
                <c:pt idx="2">
                  <c:v>128.9</c:v>
                </c:pt>
                <c:pt idx="3">
                  <c:v>131.30000000000001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6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249.6</c:v>
                </c:pt>
                <c:pt idx="1">
                  <c:v>200.5</c:v>
                </c:pt>
                <c:pt idx="2">
                  <c:v>168.3</c:v>
                </c:pt>
                <c:pt idx="3">
                  <c:v>172.60000000000002</c:v>
                </c:pt>
              </c:numCache>
            </c:numRef>
          </c:val>
        </c:ser>
        <c:gapWidth val="74"/>
        <c:gapDepth val="85"/>
        <c:shape val="box"/>
        <c:axId val="166807040"/>
        <c:axId val="166808576"/>
        <c:axId val="0"/>
      </c:bar3DChart>
      <c:catAx>
        <c:axId val="16680704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6808576"/>
        <c:crosses val="autoZero"/>
        <c:auto val="1"/>
        <c:lblAlgn val="ctr"/>
        <c:lblOffset val="100"/>
      </c:catAx>
      <c:valAx>
        <c:axId val="16680857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6807040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436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697"/>
          <c:y val="4.3382270261607334E-2"/>
          <c:w val="0.67614537421113174"/>
          <c:h val="0.8711672752735119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39,2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50,5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56,2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65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 </c:v>
                </c:pt>
                <c:pt idx="2">
                  <c:v>2026 год </c:v>
                </c:pt>
                <c:pt idx="3">
                  <c:v>2027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67136256"/>
        <c:axId val="167154432"/>
        <c:axId val="0"/>
      </c:bar3DChart>
      <c:catAx>
        <c:axId val="16713625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7154432"/>
        <c:crosses val="autoZero"/>
        <c:auto val="1"/>
        <c:lblAlgn val="ctr"/>
        <c:lblOffset val="100"/>
      </c:catAx>
      <c:valAx>
        <c:axId val="167154432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7136256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3171547917313478E-2"/>
          <c:y val="7.5021142775519245E-2"/>
          <c:w val="0.94079383183799969"/>
          <c:h val="0.92497885722448914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9"/>
                  <c:y val="0.1439286809924659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895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1066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7.908545916717955</c:v>
                </c:pt>
                <c:pt idx="4">
                  <c:v>3.0471114785243558</c:v>
                </c:pt>
                <c:pt idx="5">
                  <c:v>3.9320456399564567</c:v>
                </c:pt>
                <c:pt idx="6">
                  <c:v>1.3939269933264851</c:v>
                </c:pt>
                <c:pt idx="7">
                  <c:v>1.3236923977616002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2025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284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7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65.0052051369113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1.2647804019850459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2026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79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92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47"/>
                  <c:y val="0.1562833698000507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2025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7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706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265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2026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5"/>
          <c:y val="0.87357507415001445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2027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445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68"/>
                  <c:y val="-0.2491367401377411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3"/>
          <c:y val="6.6516899553312331E-2"/>
          <c:w val="0.85651460393432444"/>
          <c:h val="0.73740628145693798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142</c:v>
                </c:pt>
                <c:pt idx="1">
                  <c:v>113</c:v>
                </c:pt>
                <c:pt idx="2">
                  <c:v>114</c:v>
                </c:pt>
              </c:numCache>
            </c:numRef>
          </c:val>
        </c:ser>
        <c:gapWidth val="106"/>
        <c:gapDepth val="80"/>
        <c:shape val="box"/>
        <c:axId val="170684416"/>
        <c:axId val="170685952"/>
        <c:axId val="0"/>
      </c:bar3DChart>
      <c:catAx>
        <c:axId val="17068441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0685952"/>
        <c:crosses val="autoZero"/>
        <c:auto val="1"/>
        <c:lblAlgn val="ctr"/>
        <c:lblOffset val="100"/>
      </c:catAx>
      <c:valAx>
        <c:axId val="170685952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0684416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34E-2"/>
          <c:y val="7.5088400139448785E-2"/>
          <c:w val="0.77508165759360914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4099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62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624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145511</c:v>
                </c:pt>
                <c:pt idx="1">
                  <c:v>10562.9</c:v>
                </c:pt>
                <c:pt idx="2">
                  <c:v>34130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2027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327E-3"/>
                  <c:y val="-4.83025168101841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121377.8</c:v>
                </c:pt>
                <c:pt idx="1">
                  <c:v>11835</c:v>
                </c:pt>
                <c:pt idx="2">
                  <c:v>24969.3</c:v>
                </c:pt>
                <c:pt idx="3">
                  <c:v>87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112E-3"/>
                  <c:y val="0.26644293165255006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558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126329.3</c:v>
                </c:pt>
                <c:pt idx="1">
                  <c:v>12052.2</c:v>
                </c:pt>
                <c:pt idx="2">
                  <c:v>37236.5</c:v>
                </c:pt>
                <c:pt idx="3">
                  <c:v>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2024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726E-2"/>
                  <c:y val="-3.194198692286370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536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81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131085</c:v>
                </c:pt>
                <c:pt idx="1">
                  <c:v>13601</c:v>
                </c:pt>
                <c:pt idx="2">
                  <c:v>25634</c:v>
                </c:pt>
                <c:pt idx="3">
                  <c:v>87</c:v>
                </c:pt>
              </c:numCache>
            </c:numRef>
          </c:val>
        </c:ser>
        <c:gapWidth val="110"/>
        <c:shape val="cylinder"/>
        <c:axId val="182437760"/>
        <c:axId val="182439296"/>
        <c:axId val="0"/>
      </c:bar3DChart>
      <c:catAx>
        <c:axId val="18243776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82439296"/>
        <c:crosses val="autoZero"/>
        <c:auto val="1"/>
        <c:lblAlgn val="ctr"/>
        <c:lblOffset val="100"/>
      </c:catAx>
      <c:valAx>
        <c:axId val="182439296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8243776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908"/>
          <c:y val="0.2863247493609038"/>
          <c:w val="0.14010583186230488"/>
          <c:h val="0.38294316196981359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27"/>
          <c:y val="5.5993288385033514E-2"/>
          <c:w val="0.7915813962590017"/>
          <c:h val="0.75251283217380915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21E-2"/>
                  <c:y val="-4.409169702416219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131,1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5E-2"/>
                  <c:y val="2.869360761245021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113,3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94,5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131086</c:v>
                </c:pt>
                <c:pt idx="1">
                  <c:v>113344</c:v>
                </c:pt>
                <c:pt idx="2" formatCode="0.0">
                  <c:v>94492</c:v>
                </c:pt>
                <c:pt idx="3">
                  <c:v>96773</c:v>
                </c:pt>
              </c:numCache>
            </c:numRef>
          </c:val>
        </c:ser>
        <c:gapWidth val="138"/>
        <c:shape val="cylinder"/>
        <c:axId val="180797440"/>
        <c:axId val="182325248"/>
        <c:axId val="0"/>
      </c:bar3DChart>
      <c:catAx>
        <c:axId val="18079744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2325248"/>
        <c:crosses val="autoZero"/>
        <c:auto val="1"/>
        <c:lblAlgn val="ctr"/>
        <c:lblOffset val="100"/>
      </c:catAx>
      <c:valAx>
        <c:axId val="182325248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8079744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73"/>
          <c:y val="0.17644089892789833"/>
          <c:w val="0.7915813962590017"/>
          <c:h val="0.6650316473561034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21E-2"/>
                  <c:y val="-4.409169702416219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5E-2"/>
                  <c:y val="2.869360761245021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19,6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25.6</c:v>
                </c:pt>
                <c:pt idx="1">
                  <c:v>26.7</c:v>
                </c:pt>
                <c:pt idx="2" formatCode="0.0">
                  <c:v>18.5</c:v>
                </c:pt>
                <c:pt idx="3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48776832"/>
        <c:axId val="148778368"/>
        <c:axId val="0"/>
      </c:bar3DChart>
      <c:catAx>
        <c:axId val="14877683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48778368"/>
        <c:crosses val="autoZero"/>
        <c:auto val="1"/>
        <c:lblAlgn val="ctr"/>
        <c:lblOffset val="100"/>
      </c:catAx>
      <c:valAx>
        <c:axId val="14877836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48776832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827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21E-2"/>
                  <c:y val="-4.4091697024162199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34,5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75E-2"/>
                  <c:y val="2.8693607612450211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8,9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9,2</a:t>
                    </a:r>
                  </a:p>
                  <a:p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68694144"/>
        <c:axId val="168695680"/>
        <c:axId val="0"/>
      </c:bar3DChart>
      <c:catAx>
        <c:axId val="168694144"/>
        <c:scaling>
          <c:orientation val="minMax"/>
        </c:scaling>
        <c:axPos val="b"/>
        <c:numFmt formatCode="General" sourceLinked="0"/>
        <c:tickLblPos val="nextTo"/>
        <c:crossAx val="168695680"/>
        <c:crosses val="autoZero"/>
        <c:auto val="1"/>
        <c:lblAlgn val="ctr"/>
        <c:lblOffset val="100"/>
      </c:catAx>
      <c:valAx>
        <c:axId val="168695680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68694144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2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</a:t>
                    </a:r>
                    <a:r>
                      <a:rPr lang="en-US" dirty="0" smtClean="0"/>
                      <a:t>,2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35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45,8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1096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32,9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  <c:pt idx="3">
                  <c:v>2027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9060224"/>
        <c:axId val="169061760"/>
        <c:axId val="0"/>
      </c:bar3DChart>
      <c:catAx>
        <c:axId val="16906022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9061760"/>
        <c:crosses val="autoZero"/>
        <c:auto val="1"/>
        <c:lblAlgn val="ctr"/>
        <c:lblOffset val="100"/>
      </c:catAx>
      <c:valAx>
        <c:axId val="169061760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69060224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294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45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30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30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  <c:pt idx="3">
                  <c:v>46388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69323520"/>
        <c:axId val="169325312"/>
        <c:axId val="0"/>
      </c:bar3DChart>
      <c:dateAx>
        <c:axId val="169323520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9325312"/>
        <c:crosses val="autoZero"/>
        <c:auto val="1"/>
        <c:lblOffset val="100"/>
        <c:baseTimeUnit val="years"/>
      </c:dateAx>
      <c:valAx>
        <c:axId val="169325312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9323520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32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=""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="" xmlns:dsp="http://schemas.microsoft.com/office/drawing/2008/diagram" relId="rId1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45254,7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48407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54010,2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2025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2027год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250,2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0.24463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53" y="432038"/>
          <a:ext cx="864058" cy="584775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206,7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230,8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260,9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2027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13.11.2024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13.11.2024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13.11.2024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13.11.2024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255061" cy="9578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проекту 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2025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2027-2028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=""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=""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=""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=""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=""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8468101"/>
              </p:ext>
            </p:extLst>
          </p:nvPr>
        </p:nvGraphicFramePr>
        <p:xfrm>
          <a:off x="323528" y="843558"/>
          <a:ext cx="8542739" cy="4269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2024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к 2022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2026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2027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2023 к 2024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272153,7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250857,6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207561,3 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0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231922 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39229,9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47323,5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50556,7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56244,1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232923,8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203534,1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157004,6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175677,9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84354,7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91602,3</a:t>
                      </a: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49122,2</a:t>
                      </a:r>
                      <a:endParaRPr lang="ru-RU" sz="1600" dirty="0" smtClean="0">
                        <a:latin typeface="+mn-lt"/>
                        <a:ea typeface="Times New Roman"/>
                        <a:cs typeface="Times New Roman"/>
                      </a:endParaRPr>
                    </a:p>
                    <a:p>
                      <a:pPr algn="r" fontAlgn="t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62463,8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116672,3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111806,8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107757,4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113089,1</a:t>
                      </a:r>
                      <a:endParaRPr lang="ru-RU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24240,4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280916,4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250179,4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206654,7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230787,1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-7762,7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678,2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2025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2026 и 2027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2024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2026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2027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22684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27778,1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30261,3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32349,4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8485,7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9619,7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9964,5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13279,5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5520,8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6809,6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7092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7248,5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1089,2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1132,8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762,1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792,6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513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455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473,2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492,1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39229,9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47323,5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50556,7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56244,1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37738,1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 – 47,3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 – 50,6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2024 ГОД – 39,2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=""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="" xmlns:p14="http://schemas.microsoft.com/office/powerpoint/2010/main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120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112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106,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2025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=""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=""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=""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=""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="" xmlns:p14="http://schemas.microsoft.com/office/powerpoint/2010/main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2016-2026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2030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 до 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=""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(2019-2026)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="" xmlns:p14="http://schemas.microsoft.com/office/powerpoint/2010/main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16255</TotalTime>
  <Words>1536</Words>
  <Application>Microsoft Office PowerPoint</Application>
  <PresentationFormat>Экран (16:9)</PresentationFormat>
  <Paragraphs>594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2016-2026 годы</vt:lpstr>
      <vt:lpstr>Муниципальная программа «Развитие культуры и туризма Ельниковского муниципального района до 2030 г» </vt:lpstr>
      <vt:lpstr>МП «Развитие автомобильных дорог  до 2030 годы</vt:lpstr>
      <vt:lpstr>МП «Развитие муниципальной службы в ельниковском муниципальном районе РМ (2019-2026)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1655</cp:revision>
  <cp:lastPrinted>2017-12-08T09:51:41Z</cp:lastPrinted>
  <dcterms:created xsi:type="dcterms:W3CDTF">2013-10-29T07:14:12Z</dcterms:created>
  <dcterms:modified xsi:type="dcterms:W3CDTF">2024-11-13T13:23:29Z</dcterms:modified>
</cp:coreProperties>
</file>