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57" r:id="rId3"/>
    <p:sldId id="366" r:id="rId4"/>
    <p:sldId id="367" r:id="rId5"/>
    <p:sldId id="362" r:id="rId6"/>
    <p:sldId id="368" r:id="rId7"/>
    <p:sldId id="330" r:id="rId8"/>
    <p:sldId id="289" r:id="rId9"/>
    <p:sldId id="319" r:id="rId10"/>
    <p:sldId id="321" r:id="rId11"/>
    <p:sldId id="323" r:id="rId12"/>
    <p:sldId id="369" r:id="rId13"/>
    <p:sldId id="376" r:id="rId14"/>
    <p:sldId id="373" r:id="rId15"/>
    <p:sldId id="374" r:id="rId16"/>
    <p:sldId id="378" r:id="rId17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Эконом.управление" initials="Э" lastIdx="3" clrIdx="0">
    <p:extLst>
      <p:ext uri="{19B8F6BF-5375-455C-9EA6-DF929625EA0E}">
        <p15:presenceInfo xmlns:p15="http://schemas.microsoft.com/office/powerpoint/2012/main" userId="Эконом.управлени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99FF"/>
    <a:srgbClr val="FEF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2383" autoAdjust="0"/>
  </p:normalViewPr>
  <p:slideViewPr>
    <p:cSldViewPr>
      <p:cViewPr varScale="1">
        <p:scale>
          <a:sx n="110" d="100"/>
          <a:sy n="110" d="100"/>
        </p:scale>
        <p:origin x="6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Среднемесячная  заработная плата, 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26376,4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D05-4CAC-98B8-2C5744F6C87A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28762,2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8D05-4CAC-98B8-2C5744F6C87A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31550,0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8D05-4CAC-98B8-2C5744F6C8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2020 г.</c:v>
                </c:pt>
                <c:pt idx="1">
                  <c:v>2021 г.</c:v>
                </c:pt>
                <c:pt idx="2">
                  <c:v>2022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26376.400000000001</c:v>
                </c:pt>
                <c:pt idx="1">
                  <c:v>28762.2</c:v>
                </c:pt>
                <c:pt idx="2">
                  <c:v>31550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05-4CAC-98B8-2C5744F6C8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36373864"/>
        <c:axId val="1"/>
        <c:axId val="0"/>
      </c:bar3DChart>
      <c:catAx>
        <c:axId val="336373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63738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Инвестиции в основной капитал,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05-4723-89C9-802F17314EEF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05-4723-89C9-802F17314EEF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05-4723-89C9-802F17314E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2020 г.</c:v>
                </c:pt>
                <c:pt idx="1">
                  <c:v>2021 г.</c:v>
                </c:pt>
                <c:pt idx="2">
                  <c:v>2022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107417</c:v>
                </c:pt>
                <c:pt idx="1">
                  <c:v>64847</c:v>
                </c:pt>
                <c:pt idx="2">
                  <c:v>33572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305-4723-89C9-802F17314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отгруженных товаров собственного производства,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CBC-4BAF-9F13-419EB81E52BB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CBC-4BAF-9F13-419EB81E52BB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CBC-4BAF-9F13-419EB81E52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2020 г.</c:v>
                </c:pt>
                <c:pt idx="1">
                  <c:v>2021 г.</c:v>
                </c:pt>
                <c:pt idx="2">
                  <c:v>2022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189180.5</c:v>
                </c:pt>
                <c:pt idx="1">
                  <c:v>249571.7</c:v>
                </c:pt>
                <c:pt idx="2">
                  <c:v>264726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CBC-4BAF-9F13-419EB81E52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 собственных доходов бюджета,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521-462D-AE34-594A44B9ED96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21-462D-AE34-594A44B9ED96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521-462D-AE34-594A44B9ED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2020 г.</c:v>
                </c:pt>
                <c:pt idx="1">
                  <c:v>2021 г.</c:v>
                </c:pt>
                <c:pt idx="2">
                  <c:v>2022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30652.9</c:v>
                </c:pt>
                <c:pt idx="1">
                  <c:v>31242.3</c:v>
                </c:pt>
                <c:pt idx="2">
                  <c:v>39759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521-462D-AE34-594A44B9ED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2">
            <a:lumMod val="20000"/>
            <a:lumOff val="80000"/>
          </a:schemeClr>
        </a:solidFill>
      </c:spPr>
    </c:sideWall>
    <c:backWall>
      <c:thickness val="0"/>
      <c:spPr>
        <a:solidFill>
          <a:schemeClr val="accent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3138930046232825E-2"/>
          <c:y val="7.2009381322405641E-2"/>
          <c:w val="0.82938875179992133"/>
          <c:h val="0.8559812373551887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КРС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6689942019644142E-2"/>
                  <c:y val="-7.6472210409659652E-2"/>
                </c:manualLayout>
              </c:layout>
              <c:spPr/>
              <c:txPr>
                <a:bodyPr rot="0" vert="horz"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5090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75-4EFC-97B2-3E4201427A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коровы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8661839137439098E-2"/>
                  <c:y val="-7.94391824847617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1901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75-4EFC-97B2-3E4201427A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671856"/>
        <c:axId val="242672416"/>
        <c:axId val="0"/>
      </c:bar3DChart>
      <c:catAx>
        <c:axId val="24267185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42672416"/>
        <c:crosses val="autoZero"/>
        <c:auto val="1"/>
        <c:lblAlgn val="ctr"/>
        <c:lblOffset val="100"/>
        <c:noMultiLvlLbl val="0"/>
      </c:catAx>
      <c:valAx>
        <c:axId val="24267241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42671856"/>
        <c:crosses val="autoZero"/>
        <c:crossBetween val="between"/>
      </c:valAx>
      <c:spPr>
        <a:solidFill>
          <a:schemeClr val="tx2">
            <a:lumMod val="40000"/>
            <a:lumOff val="60000"/>
          </a:schemeClr>
        </a:solidFill>
      </c:spPr>
    </c:plotArea>
    <c:legend>
      <c:legendPos val="r"/>
      <c:overlay val="0"/>
      <c:spPr>
        <a:solidFill>
          <a:schemeClr val="bg1"/>
        </a:solidFill>
      </c:spPr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4A2851-5B9C-47ED-9DB3-CD4CC61BE8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37E3A0E-71B7-45D7-AEE3-AB1FEE090C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4F9CC-3EB0-46B9-8E85-44039FF3A781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E1415A1D-F414-489E-912C-A1B3FA9842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36" tIns="49518" rIns="99036" bIns="495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B00FA473-9B23-47EF-86FE-317C1990D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1662" cy="4605338"/>
          </a:xfrm>
          <a:prstGeom prst="rect">
            <a:avLst/>
          </a:prstGeom>
        </p:spPr>
        <p:txBody>
          <a:bodyPr vert="horz" lIns="99036" tIns="49518" rIns="99036" bIns="49518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02450E-5A0F-413C-883C-C7D0E2E80E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ADFD4E-883E-46A4-8594-6DFD7DC35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6575" cy="511175"/>
          </a:xfrm>
          <a:prstGeom prst="rect">
            <a:avLst/>
          </a:prstGeom>
        </p:spPr>
        <p:txBody>
          <a:bodyPr vert="horz" wrap="square" lIns="99036" tIns="49518" rIns="99036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751D129C-C818-428D-8D8B-498E3F8E5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4F999F58-6016-4E6D-AE40-A5CC5FCF1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6CFA7570-FC5A-4814-BB0E-06642DE96A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5" name="Номер слайда 3">
            <a:extLst>
              <a:ext uri="{FF2B5EF4-FFF2-40B4-BE49-F238E27FC236}">
                <a16:creationId xmlns:a16="http://schemas.microsoft.com/office/drawing/2014/main" id="{6338FB3F-FE66-4F98-B698-6407E8EFB3FB}"/>
              </a:ext>
            </a:extLst>
          </p:cNvPr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9036" tIns="49518" rIns="99036" bIns="49518" anchor="b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4C4C446-1224-4A1E-8F48-FA250E938EFB}" type="slidenum">
              <a:rPr lang="ru-RU" altLang="ru-RU" sz="1300">
                <a:latin typeface="Calibri" panose="020F0502020204030204" pitchFamily="34" charset="0"/>
              </a:rPr>
              <a:pPr algn="r" eaLnBrk="1" hangingPunct="1"/>
              <a:t>5</a:t>
            </a:fld>
            <a:endParaRPr lang="ru-RU" altLang="ru-RU" sz="13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46DDAA8F-1E64-449B-9951-D1FC6138D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F119713A-6FB4-41A2-BF33-EB1C8090D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C6FB2-0684-4E56-9F6F-E82E53BC80D6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F34C0740-52B4-43AB-BF8A-AD4E4557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9889B3A4-765C-4827-A75A-E4959795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2AA2237E-1205-452A-8CE0-40B015F7B3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65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79FAB530-CA26-47CB-AE87-EA4A307A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0768-538D-4A3D-BBD1-5108F3408630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DA8D33CA-B4AC-4043-8CF2-FEA5FAA7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97F6D11C-4A3B-4504-B935-59182878E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6492BAC-7BF9-4EF1-BDBC-A21B6F0721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02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7599DBCB-913A-4838-B64F-ACB8E05B2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4B34AF7C-22A3-4567-BDBC-C019C706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4DEB-22D2-4999-8201-D1FCDEB09876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4810A803-DBE0-4CD2-8815-63C7A7D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DDCB2957-955B-4803-9A5E-C98C9B8A8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B150-807F-4965-BC8E-2AB62BB268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7142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4B1924D3-EBFA-43F7-815D-BA78EC91C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CD02-70F1-43A5-AA2B-B62B085951A0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1F5D6D80-3C02-450B-8B8E-64D3B017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249952EF-4126-4EB5-8D68-433D75CD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D90F-2AA4-4EC7-8BFB-A15012597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7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id="{EEFC7325-515E-4862-8F8C-505618370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EDBDA67A-F9CA-43CC-AF28-5EA541B36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0FF3-1812-426E-893C-2196A5E8E5CF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CF8DE012-95E8-429B-9169-F9A8A7BD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3B7489E9-CED5-424C-914B-0B4BA8EF7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8595527B-B65F-4EE5-9975-B4D565F8F3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179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D892DB10-6B5C-4D6D-8C21-3BDAD48C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3AF0-A14E-4BBE-B4C6-D893F437B82F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C3120152-0748-4CF0-8893-AFD2D2EB7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4A0805-35FC-41D0-AAFC-881040FAF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0F281-04CA-4C77-88D3-5EFF5D1E9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67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06348F02-94EA-41EB-8D0D-432E4D79E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5D74-6193-452F-9F93-D966225E4757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2FFD27AC-9FA4-4781-976C-338A14051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3454666B-CF58-4683-A26B-0D75A4F74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C791A-486A-44E7-B572-6CD9FDD720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36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id="{2BD1D117-F317-4BEB-9651-16C9E51DE9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4D45680E-A7CA-4404-A8E3-60B32730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6B30E-7EC6-42C3-BBEB-D551E0AFD79C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BB802A60-CE94-4622-8241-EEE1694F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134D5D55-313F-4F6A-B4AA-D15405BC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47360-8817-47AF-85EF-860D77DB5E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67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FAA14761-D773-4E09-9821-224A6F57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38C9-3273-47A2-94DD-EF547815AC32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E192ABB-F7A7-4CD6-8305-42DD81B5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34165F1B-154C-4C12-BEDC-3BA990C9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8B0FE-8603-493D-B10E-1BB623284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9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B0639E59-2B66-47B9-A12A-0C7689710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4AAB-23DA-4AB4-8648-FCB0D5FBC9BB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3D0B4CB3-8A3C-49CB-B1FC-3DB8203E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30805C20-0B03-422F-9C52-20AE5C45F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D2A89-A5EB-436D-8444-CB0847C618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359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FDC151-A713-413E-BB81-5ADA72FC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9A9-B5F7-471A-8DEE-DE0ADE9C330B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6B97AD-7EA6-41F3-9C2E-32785C86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AB6D6-A315-4BC2-ABD4-C257F06F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BB257-A960-459B-9FBF-6A9DB2BF1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628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09A24CE-ADBA-4A8A-ACBB-6C93DC5BC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053" name="Текст 7">
            <a:extLst>
              <a:ext uri="{FF2B5EF4-FFF2-40B4-BE49-F238E27FC236}">
                <a16:creationId xmlns:a16="http://schemas.microsoft.com/office/drawing/2014/main" id="{45725BA9-AE6C-484D-A7AA-0B75A39D9F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2F080F06-0B0E-440A-9813-19A6BFAEDE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6B6098-74BE-488A-A986-BBDBBBCC24D9}" type="datetimeFigureOut">
              <a:rPr lang="ru-RU"/>
              <a:pPr>
                <a:defRPr/>
              </a:pPr>
              <a:t>08.06.2023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B3F10979-D9E0-416F-81B1-83470832B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CDE5307-7F4B-4485-99AE-8946F86C7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fld id="{7E8D0B19-49F0-4E84-8CAA-9B5314A287D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BB099DCE-C7D6-4A71-A662-60865AA28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D288364-76D0-47F0-9234-7E2E2B493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2E342A3-4734-45AF-9DB3-46EDAAD684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24" r:id="rId4"/>
    <p:sldLayoutId id="2147484130" r:id="rId5"/>
    <p:sldLayoutId id="2147484125" r:id="rId6"/>
    <p:sldLayoutId id="2147484131" r:id="rId7"/>
    <p:sldLayoutId id="2147484132" r:id="rId8"/>
    <p:sldLayoutId id="2147484133" r:id="rId9"/>
    <p:sldLayoutId id="2147484126" r:id="rId10"/>
    <p:sldLayoutId id="21474841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9DD2AD-813C-471A-853A-7EC176FDBF58}"/>
              </a:ext>
            </a:extLst>
          </p:cNvPr>
          <p:cNvSpPr/>
          <p:nvPr/>
        </p:nvSpPr>
        <p:spPr>
          <a:xfrm>
            <a:off x="2036762" y="2214554"/>
            <a:ext cx="4983509" cy="250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6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Ельниковский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 муниципальный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район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Республики Мордовия</a:t>
            </a:r>
          </a:p>
        </p:txBody>
      </p:sp>
      <p:pic>
        <p:nvPicPr>
          <p:cNvPr id="11272" name="Picture 4" descr="http://www.sputnikovoe-hdtv.ru/images/w24.jpg">
            <a:extLst>
              <a:ext uri="{FF2B5EF4-FFF2-40B4-BE49-F238E27FC236}">
                <a16:creationId xmlns:a16="http://schemas.microsoft.com/office/drawing/2014/main" id="{C015512D-81F8-4E69-9780-5325CF83B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7188"/>
            <a:ext cx="18383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Елена\Desktop\Туристическая тропа\e275a55ac02f9eebd54c135dc45e203d.jpg">
            <a:extLst>
              <a:ext uri="{FF2B5EF4-FFF2-40B4-BE49-F238E27FC236}">
                <a16:creationId xmlns:a16="http://schemas.microsoft.com/office/drawing/2014/main" id="{BD8C72FB-F0C4-48C7-BECC-BE0D651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 l="18615" t="9618" r="18615" b="13984"/>
          <a:stretch>
            <a:fillRect/>
          </a:stretch>
        </p:blipFill>
        <p:spPr bwMode="auto">
          <a:xfrm>
            <a:off x="287215" y="4995482"/>
            <a:ext cx="2635776" cy="16653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5" name="Рисунок 3">
            <a:extLst>
              <a:ext uri="{FF2B5EF4-FFF2-40B4-BE49-F238E27FC236}">
                <a16:creationId xmlns:a16="http://schemas.microsoft.com/office/drawing/2014/main" id="{00F0FC67-B3D2-4066-A8F4-EAAEA1CD5C9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13384" y="116632"/>
            <a:ext cx="2383438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6141BF-951F-4F60-9FE7-20D8214679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3859"/>
            <a:ext cx="2383439" cy="21381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F6F24F7-90CA-4CD3-AE2D-E2DC15C5BF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995482"/>
            <a:ext cx="2520281" cy="170182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CEE6D08-40D9-4B25-ACFE-F4677A928C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343" y="2897560"/>
            <a:ext cx="2520281" cy="17018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48F6322-3CA4-4FC7-9008-1B549B267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95483"/>
            <a:ext cx="3089171" cy="16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D1639D-CBB6-411D-BBC6-F2C915CD26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3024337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>
            <a:extLst>
              <a:ext uri="{FF2B5EF4-FFF2-40B4-BE49-F238E27FC236}">
                <a16:creationId xmlns:a16="http://schemas.microsoft.com/office/drawing/2014/main" id="{9B537AA4-973E-4582-A91E-15D08FD67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197BB653-7978-4F44-A625-4CA199A8FD10}"/>
              </a:ext>
            </a:extLst>
          </p:cNvPr>
          <p:cNvSpPr/>
          <p:nvPr/>
        </p:nvSpPr>
        <p:spPr>
          <a:xfrm>
            <a:off x="0" y="3705225"/>
            <a:ext cx="9144000" cy="306863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0" algn="just">
              <a:lnSpc>
                <a:spcPct val="94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" sz="1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северной части Республики Мордовия, занимает территорию площадью 1 056 км2 и граничит с севера с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областью. Протяженность района с запада на восток - 50 км, с севера на юг - 45 км. Районный центр располагается в с. Ельники. Связь с. Ельники с г.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 осуществляется по автомобильной дороге с твердым покрытием (137км). Ближайшие железнодорожные станции: г. Первомайск Нижегородской области - 35 км, г. Ковылкино Республики Мордовия - 90 км.</a:t>
            </a:r>
          </a:p>
          <a:p>
            <a:pPr indent="0" algn="just">
              <a:lnSpc>
                <a:spcPct val="94000"/>
              </a:lnSpc>
            </a:pP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лесов, юго-восточная часть - в долине реки Мокша.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</a:t>
            </a:r>
            <a:r>
              <a:rPr lang="ru-RU" sz="1300" dirty="0">
                <a:solidFill>
                  <a:srgbClr val="000000"/>
                </a:solidFill>
                <a:latin typeface="Arial Narrow"/>
                <a:cs typeface="Times New Roman" panose="02020603050405020304" pitchFamily="18" charset="0"/>
              </a:rPr>
              <a:t>.</a:t>
            </a:r>
            <a:endParaRPr lang="ru" sz="1300" dirty="0">
              <a:solidFill>
                <a:srgbClr val="FFFFFF"/>
              </a:solidFill>
              <a:latin typeface="Arial Narrow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Среднегодовое количество осадков 450 – 500 мм. </a:t>
            </a:r>
            <a:r>
              <a:rPr lang="ru-RU" sz="1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температура воздуха составляет 6°C. Самым холодным месяцем в районе является январь с средней температурой -10.1°C, а самым теплым июль 20.2°C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Максимальная высота снежного покрова – 30-40 мм. В целом, природно-климатические условия района благоприятны для возделывания многих сельскохозяйственных культур.</a:t>
            </a:r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4731ECD9-82B1-4DE4-8852-CD192094F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4475"/>
            <a:ext cx="54784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6" name="Picture 2" descr="C:\Users\Елена\Desktop\Работа по годам\2017 год\К Дню защитников Отечества\082615_013693150728.jpg">
            <a:extLst>
              <a:ext uri="{FF2B5EF4-FFF2-40B4-BE49-F238E27FC236}">
                <a16:creationId xmlns:a16="http://schemas.microsoft.com/office/drawing/2014/main" id="{3049C075-6BBD-41B4-96DD-B6FF72F6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1254" b="10936"/>
          <a:stretch>
            <a:fillRect/>
          </a:stretch>
        </p:blipFill>
        <p:spPr bwMode="auto">
          <a:xfrm>
            <a:off x="683568" y="780604"/>
            <a:ext cx="8142114" cy="30686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8">
            <a:extLst>
              <a:ext uri="{FF2B5EF4-FFF2-40B4-BE49-F238E27FC236}">
                <a16:creationId xmlns:a16="http://schemas.microsoft.com/office/drawing/2014/main" id="{195FC4BC-CF21-45A0-86D7-62FADF866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ru-RU" altLang="ru-RU" sz="1400">
              <a:latin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3C2563D5-E6A0-4954-8CA8-D789F80B53ED}"/>
              </a:ext>
            </a:extLst>
          </p:cNvPr>
          <p:cNvCxnSpPr/>
          <p:nvPr/>
        </p:nvCxnSpPr>
        <p:spPr>
          <a:xfrm>
            <a:off x="214313" y="3714750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1F07167-9A38-4162-AE91-51B10CEB61C0}"/>
              </a:ext>
            </a:extLst>
          </p:cNvPr>
          <p:cNvCxnSpPr/>
          <p:nvPr/>
        </p:nvCxnSpPr>
        <p:spPr>
          <a:xfrm>
            <a:off x="4857750" y="3732213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24" name="TextBox 13">
            <a:extLst>
              <a:ext uri="{FF2B5EF4-FFF2-40B4-BE49-F238E27FC236}">
                <a16:creationId xmlns:a16="http://schemas.microsoft.com/office/drawing/2014/main" id="{A26F8AFA-B73C-4B50-9041-19B09BA0F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44475"/>
            <a:ext cx="5476875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1438886-D1C8-4388-BEC0-621E66A68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692697"/>
            <a:ext cx="7344817" cy="2996652"/>
          </a:xfrm>
          <a:prstGeom prst="rect">
            <a:avLst/>
          </a:prstGeom>
        </p:spPr>
      </p:pic>
      <p:sp>
        <p:nvSpPr>
          <p:cNvPr id="14" name="Скругленный прямоугольник 10">
            <a:extLst>
              <a:ext uri="{FF2B5EF4-FFF2-40B4-BE49-F238E27FC236}">
                <a16:creationId xmlns:a16="http://schemas.microsoft.com/office/drawing/2014/main" id="{D74EE524-2C7A-47F3-8720-F2EBBBCD7E0D}"/>
              </a:ext>
            </a:extLst>
          </p:cNvPr>
          <p:cNvSpPr/>
          <p:nvPr/>
        </p:nvSpPr>
        <p:spPr>
          <a:xfrm>
            <a:off x="827584" y="3989849"/>
            <a:ext cx="7560840" cy="262367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На 01.01.2023г. численность постоянного населения района  -  9 271   человек, в том числе  в Ельниковском сельском поселении   более пяти тысяч человек.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В структуре национального состава населения присутствуют: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русские - 49,8%, мордва — 43,9%, татары - 5,8%, другие национальности - 0,5%.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активного населения – 5 451 человек.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Box 13">
            <a:extLst>
              <a:ext uri="{FF2B5EF4-FFF2-40B4-BE49-F238E27FC236}">
                <a16:creationId xmlns:a16="http://schemas.microsoft.com/office/drawing/2014/main" id="{11EFCC38-FF18-4D5D-B839-04ED58F0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0"/>
            <a:ext cx="54768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Cambria" panose="02040503050406030204" pitchFamily="18" charset="0"/>
              </a:rPr>
              <a:t>Экономические показатели</a:t>
            </a:r>
            <a:endParaRPr lang="ru-RU" altLang="ru-RU" sz="2400" b="1" i="1">
              <a:latin typeface="Cambria" panose="02040503050406030204" pitchFamily="18" charset="0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CB9CA81E-6606-4509-86F0-615A6249ED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4977948"/>
              </p:ext>
            </p:extLst>
          </p:nvPr>
        </p:nvGraphicFramePr>
        <p:xfrm>
          <a:off x="218039" y="3824287"/>
          <a:ext cx="4211085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7738552"/>
              </p:ext>
            </p:extLst>
          </p:nvPr>
        </p:nvGraphicFramePr>
        <p:xfrm>
          <a:off x="4786313" y="3844924"/>
          <a:ext cx="4139648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8713409"/>
              </p:ext>
            </p:extLst>
          </p:nvPr>
        </p:nvGraphicFramePr>
        <p:xfrm>
          <a:off x="395536" y="1250668"/>
          <a:ext cx="4464496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4134725"/>
              </p:ext>
            </p:extLst>
          </p:nvPr>
        </p:nvGraphicFramePr>
        <p:xfrm>
          <a:off x="4498114" y="1250668"/>
          <a:ext cx="4572000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37F96B2-3A65-4E49-91C7-3CC1718A8684}"/>
              </a:ext>
            </a:extLst>
          </p:cNvPr>
          <p:cNvSpPr/>
          <p:nvPr/>
        </p:nvSpPr>
        <p:spPr>
          <a:xfrm>
            <a:off x="55563" y="4284663"/>
            <a:ext cx="9088437" cy="24929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Промышленность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Ельниковского муниципального района представляют 5 субъектов малого предпринимательства с видами деятельности, относящиеся к обрабатывающим производствам: ООО «Глубинка», ООО «Хлебозавод», ООО «Хлебный край», 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ООО «Ост-Клинкер».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«ЕДСПМК»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многопрофильное предприятие. Вместе с основным направлением деятельности – строительством, ремонтом и обслуживанием дорог осуществляет деревообработку, 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свой карьер по добыче и переработке щебня и производству доломитовой муки.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базе данного предприятия создан ряд малых предприятий: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«Глубинка» осуществляет переработку молочной продукции;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«Хлебный край» является предприятием по производству хлебобулочных изделий;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осуществляет переработку мясной продукции.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«Хлебозавод» является предприятием по производству хлебобулочных изделий.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«Ост-Клинкер» является предприятием по производству керамического кирпича.</a:t>
            </a:r>
          </a:p>
        </p:txBody>
      </p:sp>
      <p:sp>
        <p:nvSpPr>
          <p:cNvPr id="14345" name="TextBox 13">
            <a:extLst>
              <a:ext uri="{FF2B5EF4-FFF2-40B4-BE49-F238E27FC236}">
                <a16:creationId xmlns:a16="http://schemas.microsoft.com/office/drawing/2014/main" id="{1B102694-2876-42C9-A1B4-09F6B2E0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14313"/>
            <a:ext cx="7572375" cy="51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промышленной отрасли</a:t>
            </a:r>
            <a:endParaRPr lang="ru-RU" altLang="ru-RU" sz="2600" b="1" i="1" dirty="0">
              <a:latin typeface="Cambria" panose="02040503050406030204" pitchFamily="18" charset="0"/>
            </a:endParaRPr>
          </a:p>
        </p:txBody>
      </p:sp>
      <p:pic>
        <p:nvPicPr>
          <p:cNvPr id="11" name="Рисунок 8">
            <a:extLst>
              <a:ext uri="{FF2B5EF4-FFF2-40B4-BE49-F238E27FC236}">
                <a16:creationId xmlns:a16="http://schemas.microsoft.com/office/drawing/2014/main" id="{7DDF10BD-1FDF-49D2-8703-8359225D26D2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4986" y="1074784"/>
            <a:ext cx="2460790" cy="170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B0CE6DFD-15D1-46BD-861E-4EC58CFD9895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26722" y="1084438"/>
            <a:ext cx="2752684" cy="192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A692D1-D96A-4838-9135-C468E285CF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74783"/>
            <a:ext cx="3036206" cy="1850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5E94D-34DC-49D9-92BF-A04844784D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96006"/>
            <a:ext cx="4176463" cy="15637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40FB8-C4EE-4CE3-80D9-113BE8B46A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24" y="2696006"/>
            <a:ext cx="3870640" cy="156906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36581B-D9B3-4F4F-8AE8-6A7ED47BC336}"/>
              </a:ext>
            </a:extLst>
          </p:cNvPr>
          <p:cNvSpPr/>
          <p:nvPr/>
        </p:nvSpPr>
        <p:spPr>
          <a:xfrm>
            <a:off x="122238" y="3573016"/>
            <a:ext cx="4949825" cy="722378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85725" tIns="42863" rIns="85725" bIns="42863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56484 га, </a:t>
            </a:r>
          </a:p>
          <a:p>
            <a:pPr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15663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</a:t>
            </a:r>
          </a:p>
        </p:txBody>
      </p:sp>
      <p:sp>
        <p:nvSpPr>
          <p:cNvPr id="15363" name="Прямоугольник 4">
            <a:extLst>
              <a:ext uri="{FF2B5EF4-FFF2-40B4-BE49-F238E27FC236}">
                <a16:creationId xmlns:a16="http://schemas.microsoft.com/office/drawing/2014/main" id="{8A803CBD-CE37-466F-9983-4A919C7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2564904"/>
            <a:ext cx="5222354" cy="91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 </a:t>
            </a:r>
          </a:p>
          <a:p>
            <a:pPr algn="just" eaLnBrk="1" hangingPunct="1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сельскохозяйственных предприятий </a:t>
            </a:r>
          </a:p>
          <a:p>
            <a:pPr algn="just" eaLnBrk="1" hangingPunct="1"/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КФХ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6E0A99A-68A5-48AF-8541-649F08223E06}"/>
              </a:ext>
            </a:extLst>
          </p:cNvPr>
          <p:cNvSpPr/>
          <p:nvPr/>
        </p:nvSpPr>
        <p:spPr>
          <a:xfrm>
            <a:off x="323528" y="4957924"/>
            <a:ext cx="8698234" cy="13176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5725" tIns="42863" rIns="85725" bIns="42863">
            <a:spAutoFit/>
          </a:bodyPr>
          <a:lstStyle/>
          <a:p>
            <a:pPr lvl="0" indent="266700" algn="just">
              <a:defRPr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поголовье КРС на начало 2023 года в хозяйствах района и в личных подворьях населения насчитывает 5521 головы, из них в общественном секторе 5090 головы, или (92,2% от общего поголовья), поголовье коров 1901  голов (из которых 1713 голов 90,1% – в сельхозпредприятиях и КФХ), поголовье свиней – в личных подворных хозяйствах граждан 1228 голов.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Прямоугольник 8">
            <a:extLst>
              <a:ext uri="{FF2B5EF4-FFF2-40B4-BE49-F238E27FC236}">
                <a16:creationId xmlns:a16="http://schemas.microsoft.com/office/drawing/2014/main" id="{69D4A737-5BED-403F-85CB-82A446B08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57188"/>
            <a:ext cx="406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D55D20-C55F-4005-A735-26658B3DE2AD}"/>
              </a:ext>
            </a:extLst>
          </p:cNvPr>
          <p:cNvSpPr txBox="1"/>
          <p:nvPr/>
        </p:nvSpPr>
        <p:spPr>
          <a:xfrm>
            <a:off x="290513" y="1185863"/>
            <a:ext cx="4949825" cy="1563891"/>
          </a:xfrm>
          <a:prstGeom prst="rect">
            <a:avLst/>
          </a:prstGeom>
          <a:noFill/>
        </p:spPr>
        <p:txBody>
          <a:bodyPr lIns="85725" tIns="42863" rIns="85725" bIns="42863">
            <a:spAutoFit/>
          </a:bodyPr>
          <a:lstStyle/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молочного и мясного скотоводства;</a:t>
            </a:r>
          </a:p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культур.</a:t>
            </a:r>
          </a:p>
          <a:p>
            <a:pPr algn="just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3F90778-1685-489C-9B6D-22F5171162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6277374"/>
              </p:ext>
            </p:extLst>
          </p:nvPr>
        </p:nvGraphicFramePr>
        <p:xfrm>
          <a:off x="5133330" y="3070555"/>
          <a:ext cx="3888432" cy="1940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947549F-97E2-464B-9262-3BFF94D2A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338" y="1124745"/>
            <a:ext cx="3724149" cy="18989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FDFB8-6D4D-450F-8997-CD1952E08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786" y="357166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Инвестиционные преимущества</a:t>
            </a:r>
          </a:p>
        </p:txBody>
      </p:sp>
      <p:pic>
        <p:nvPicPr>
          <p:cNvPr id="16388" name="image788.png">
            <a:extLst>
              <a:ext uri="{FF2B5EF4-FFF2-40B4-BE49-F238E27FC236}">
                <a16:creationId xmlns:a16="http://schemas.microsoft.com/office/drawing/2014/main" id="{6D2B1B8E-591F-4D20-A694-7CE97660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08275"/>
            <a:ext cx="108743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15">
            <a:extLst>
              <a:ext uri="{FF2B5EF4-FFF2-40B4-BE49-F238E27FC236}">
                <a16:creationId xmlns:a16="http://schemas.microsoft.com/office/drawing/2014/main" id="{11D52F2D-162B-4F04-99E9-06EC2CFA7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grpSp>
        <p:nvGrpSpPr>
          <p:cNvPr id="16390" name="Group 10">
            <a:extLst>
              <a:ext uri="{FF2B5EF4-FFF2-40B4-BE49-F238E27FC236}">
                <a16:creationId xmlns:a16="http://schemas.microsoft.com/office/drawing/2014/main" id="{899191F4-2BA1-4E8B-BF79-1CABF2A34A10}"/>
              </a:ext>
            </a:extLst>
          </p:cNvPr>
          <p:cNvGrpSpPr>
            <a:grpSpLocks/>
          </p:cNvGrpSpPr>
          <p:nvPr/>
        </p:nvGrpSpPr>
        <p:grpSpPr bwMode="auto">
          <a:xfrm>
            <a:off x="2512986" y="2924175"/>
            <a:ext cx="5232400" cy="638836"/>
            <a:chOff x="0" y="0"/>
            <a:chExt cx="8241" cy="912"/>
          </a:xfrm>
        </p:grpSpPr>
        <p:pic>
          <p:nvPicPr>
            <p:cNvPr id="16402" name="Picture 14">
              <a:extLst>
                <a:ext uri="{FF2B5EF4-FFF2-40B4-BE49-F238E27FC236}">
                  <a16:creationId xmlns:a16="http://schemas.microsoft.com/office/drawing/2014/main" id="{4177B185-7512-4C16-A178-16938F53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3">
              <a:extLst>
                <a:ext uri="{FF2B5EF4-FFF2-40B4-BE49-F238E27FC236}">
                  <a16:creationId xmlns:a16="http://schemas.microsoft.com/office/drawing/2014/main" id="{87867AD0-8FE0-4B00-96F7-FC4725E6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>
              <a:extLst>
                <a:ext uri="{FF2B5EF4-FFF2-40B4-BE49-F238E27FC236}">
                  <a16:creationId xmlns:a16="http://schemas.microsoft.com/office/drawing/2014/main" id="{75EB9336-E1C0-40A4-9789-CE1F2AF8D1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1">
              <a:extLst>
                <a:ext uri="{FF2B5EF4-FFF2-40B4-BE49-F238E27FC236}">
                  <a16:creationId xmlns:a16="http://schemas.microsoft.com/office/drawing/2014/main" id="{6F3AC9ED-A776-4F29-B849-9956221D8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1" name="image793.png">
            <a:extLst>
              <a:ext uri="{FF2B5EF4-FFF2-40B4-BE49-F238E27FC236}">
                <a16:creationId xmlns:a16="http://schemas.microsoft.com/office/drawing/2014/main" id="{B8A46C6E-5A4F-4186-BEA5-99551CDA0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1223962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6">
            <a:extLst>
              <a:ext uri="{FF2B5EF4-FFF2-40B4-BE49-F238E27FC236}">
                <a16:creationId xmlns:a16="http://schemas.microsoft.com/office/drawing/2014/main" id="{445F9CA2-5152-4B49-8700-190E8C7B668A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933825"/>
            <a:ext cx="4883150" cy="579438"/>
            <a:chOff x="3490" y="934"/>
            <a:chExt cx="7690" cy="912"/>
          </a:xfrm>
        </p:grpSpPr>
        <p:pic>
          <p:nvPicPr>
            <p:cNvPr id="16399" name="Picture 17">
              <a:extLst>
                <a:ext uri="{FF2B5EF4-FFF2-40B4-BE49-F238E27FC236}">
                  <a16:creationId xmlns:a16="http://schemas.microsoft.com/office/drawing/2014/main" id="{40750E4F-43AF-4F7D-844D-06D5B81E5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18">
              <a:extLst>
                <a:ext uri="{FF2B5EF4-FFF2-40B4-BE49-F238E27FC236}">
                  <a16:creationId xmlns:a16="http://schemas.microsoft.com/office/drawing/2014/main" id="{4811E99C-1AB1-4271-A0AD-20DCC30DFE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19">
              <a:extLst>
                <a:ext uri="{FF2B5EF4-FFF2-40B4-BE49-F238E27FC236}">
                  <a16:creationId xmlns:a16="http://schemas.microsoft.com/office/drawing/2014/main" id="{009E8FB9-D48E-4DC3-81C7-134DBB0074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3" name="image797.png">
            <a:extLst>
              <a:ext uri="{FF2B5EF4-FFF2-40B4-BE49-F238E27FC236}">
                <a16:creationId xmlns:a16="http://schemas.microsoft.com/office/drawing/2014/main" id="{D5DF12F4-75EA-41BC-9496-EE87896F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128587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20">
            <a:extLst>
              <a:ext uri="{FF2B5EF4-FFF2-40B4-BE49-F238E27FC236}">
                <a16:creationId xmlns:a16="http://schemas.microsoft.com/office/drawing/2014/main" id="{122B4F98-A3A6-4E8A-AC4F-4965B4722A03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5013325"/>
            <a:ext cx="4359275" cy="579438"/>
            <a:chOff x="3490" y="772"/>
            <a:chExt cx="6864" cy="914"/>
          </a:xfrm>
        </p:grpSpPr>
        <p:pic>
          <p:nvPicPr>
            <p:cNvPr id="16397" name="Picture 21">
              <a:extLst>
                <a:ext uri="{FF2B5EF4-FFF2-40B4-BE49-F238E27FC236}">
                  <a16:creationId xmlns:a16="http://schemas.microsoft.com/office/drawing/2014/main" id="{747B4AB0-CC76-4630-927F-086A7C0439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22">
              <a:extLst>
                <a:ext uri="{FF2B5EF4-FFF2-40B4-BE49-F238E27FC236}">
                  <a16:creationId xmlns:a16="http://schemas.microsoft.com/office/drawing/2014/main" id="{0FDACFE0-9999-477B-9C14-430C823D41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 descr="Geo fence placeholder on a circle symbol">
            <a:extLst>
              <a:ext uri="{FF2B5EF4-FFF2-40B4-BE49-F238E27FC236}">
                <a16:creationId xmlns:a16="http://schemas.microsoft.com/office/drawing/2014/main" id="{EBEB4F16-2145-43C4-AED1-758BE18A19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9" y="1412781"/>
            <a:ext cx="1285875" cy="108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2E8DD7C-51D0-4059-89CB-E98E3A9CA567}"/>
              </a:ext>
            </a:extLst>
          </p:cNvPr>
          <p:cNvSpPr txBox="1"/>
          <p:nvPr/>
        </p:nvSpPr>
        <p:spPr>
          <a:xfrm>
            <a:off x="2339752" y="1552532"/>
            <a:ext cx="540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-137 км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15E0BC27-93A5-4B6C-B9C6-9520B3AEA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058"/>
            <a:ext cx="9144000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539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Природно-сырьевой потенциал</a:t>
            </a:r>
          </a:p>
          <a:p>
            <a:pPr algn="ctr" eaLnBrk="1" hangingPunct="1"/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eaLnBrk="1" hangingPunct="1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территории Ельниковского района</a:t>
            </a:r>
            <a:r>
              <a:rPr lang="ru-RU" sz="1800" dirty="0">
                <a:effectLst/>
                <a:latin typeface="Arial" panose="020B0604020202020204" pitchFamily="34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DejaVu Sans"/>
              </a:rPr>
              <a:t>имеются месторождения полезных ископаемых кирпичных суглинков, строительных песков, карбонатных пород на щебень и проявления кирпичных суглинков, керамзитовых глин и строительных песков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Поверхностные воды  района представлены малой  рекой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Вармой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юго-восточная часть – в долине реки Мокша.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Почвенные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земельная площадь района составляет 1 056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кв.км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 сельскохозяйственных угодий 56,4 тыс. га, в том числе 20,1 тыс. га пашни.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 представлены следующими видами: дерново-подзолистые -45%, серые   лесные - 21%, черноземы-16%, пойменные – 11%.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Рекреационные ресурсы</a:t>
            </a:r>
          </a:p>
          <a:p>
            <a:pPr algn="just" eaLnBrk="1" hangingPunct="1"/>
            <a:r>
              <a:rPr lang="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насаждения.</a:t>
            </a:r>
          </a:p>
          <a:p>
            <a:pPr eaLnBrk="1" hangingPunct="1"/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94AA1B-1C78-454E-9F65-C717E09C8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0" y="404664"/>
            <a:ext cx="9144000" cy="92867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/>
              <a:t>инфраструктура</a:t>
            </a:r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3B9803DC-BF3E-4180-ADCF-2CFD4D38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0" y="3041742"/>
            <a:ext cx="4680520" cy="3627618"/>
          </a:xfrm>
        </p:spPr>
        <p:txBody>
          <a:bodyPr/>
          <a:lstStyle/>
          <a:p>
            <a:pPr algn="just" eaLnBrk="1" hangingPunct="1">
              <a:defRPr/>
            </a:pP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alt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TextBox 4">
            <a:extLst>
              <a:ext uri="{FF2B5EF4-FFF2-40B4-BE49-F238E27FC236}">
                <a16:creationId xmlns:a16="http://schemas.microsoft.com/office/drawing/2014/main" id="{4DCCE8B4-8036-4F51-8DB4-78CD2652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904" y="1333334"/>
            <a:ext cx="49138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Протяженность автомобильных дорог общего пользовния регионального значения, расположенных на территории Ельниковского района составляет 298,8 км, из них 264,5 км, или 88,5%, имеют твердое покрытие.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ABA843-294A-4ABC-90CB-43A948078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40" y="1216390"/>
            <a:ext cx="3468194" cy="15916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FCA3BE-A50C-49BC-9CFF-7BD99D3A63B0}"/>
              </a:ext>
            </a:extLst>
          </p:cNvPr>
          <p:cNvSpPr txBox="1"/>
          <p:nvPr/>
        </p:nvSpPr>
        <p:spPr>
          <a:xfrm>
            <a:off x="33661" y="2780928"/>
            <a:ext cx="4520822" cy="38481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Электрические сети Ельниковского района находятся в ведении ОАО «МРСК Волги»- «Мордовэнерго». Установленная мощность трансформаторов Ельниковского РЭС составляет 8,9 МВт, фактически потребляемая мощность -3,4 МВт, или 38 % от установленной мощности.</a:t>
            </a:r>
          </a:p>
          <a:p>
            <a:pPr algn="just" eaLnBrk="1" hangingPunct="1">
              <a:defRPr/>
            </a:pPr>
            <a:endParaRPr lang="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газоснабжения Ельниковского района является участок магистрального газопровода Уренгой -Помары - Ужгород. Газифицировано 98,5 % жилищного фонда района. Газораспределительная система Ельниковского района имеет пропускную способность 65,4 тыс. м3/час, со свободной мощностью 40 тыс. м3/час.</a:t>
            </a:r>
          </a:p>
          <a:p>
            <a:pPr indent="0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Фактическая загрузка газораспределительной системы Ельниковского района достигает 4 тыс. м3/час, или 6,1 % от пропускной способности ГРС.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B0A339-B31D-4A24-845B-6724C09F0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1" y="2348998"/>
            <a:ext cx="4392488" cy="17084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C31C5C-7440-4386-9403-301CA2CD2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218626"/>
            <a:ext cx="4392489" cy="25227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304FA2-51E2-4180-9824-E1D296749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/>
              <a:t>Финансовый потенциал</a:t>
            </a:r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FF36C12E-45FB-4DB1-9011-79AFC6C9B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b="1" dirty="0"/>
              <a:t>На территории района функционируют: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ПАО «Сбербанк России»,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ОАО «Росгосстрах»,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Казначейство,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«МФЦ Дубенского муниципального  района».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47770-D49A-4E2F-87F2-FB703339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692696"/>
            <a:ext cx="7950026" cy="37453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Кадровый потенциал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8F6597A0-7AE4-4EEA-920B-1C90288AD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67227"/>
            <a:ext cx="4857750" cy="5790773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муниципальном районе функционируют: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средне-общеобразовательные школы, где </a:t>
            </a:r>
            <a:r>
              <a:rPr lang="ru-RU" altLang="ru-RU" sz="21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обучается 643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учеников,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учреждения дополнительного образования (МБОУДО «Детская юношеская спортивная школа», МБОУДО «Дом детского творчества»),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2021 году открыт  Центр образования цифрового и гуманитарного профиля «Точка роста» в МОУ «Лицей»,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детский сад, включая 1 структурное подразделение,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«Ельниковский РДК»,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 13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«Ельниковская центральная библиотека» и 16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Ельниковский историко-краеведческий музей.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ru-RU" sz="24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1D5DA2-EA76-44F7-8AFE-7C6E6D127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20" y="2826852"/>
            <a:ext cx="2109822" cy="20006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E40829-09E9-45F5-8CF3-D1B4B18EF2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69" y="1116734"/>
            <a:ext cx="2381469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">
            <a:extLst>
              <a:ext uri="{FF2B5EF4-FFF2-40B4-BE49-F238E27FC236}">
                <a16:creationId xmlns:a16="http://schemas.microsoft.com/office/drawing/2014/main" id="{E891841A-80F7-4715-81FF-A504633D9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876" y="2315017"/>
            <a:ext cx="2095302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Елена\Desktop\Туристическая тропа\fBBan39g9so.jpg">
            <a:extLst>
              <a:ext uri="{FF2B5EF4-FFF2-40B4-BE49-F238E27FC236}">
                <a16:creationId xmlns:a16="http://schemas.microsoft.com/office/drawing/2014/main" id="{68BC6523-3997-48B8-8774-DEEC21DF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212053"/>
            <a:ext cx="2383698" cy="16315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94BCF648-71DF-4F09-BB5B-38FBA7960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002" y="1124744"/>
            <a:ext cx="221993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Рисунок 2">
            <a:extLst>
              <a:ext uri="{FF2B5EF4-FFF2-40B4-BE49-F238E27FC236}">
                <a16:creationId xmlns:a16="http://schemas.microsoft.com/office/drawing/2014/main" id="{6D74840D-D796-4EB6-A940-A216A1FF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3820537"/>
            <a:ext cx="2219939" cy="14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164729-71B8-4DF8-ADDA-8ED8F590BF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90" y="5212053"/>
            <a:ext cx="2191522" cy="16315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2484ECE-2724-478A-B3A0-3989F9A43089}"/>
              </a:ext>
            </a:extLst>
          </p:cNvPr>
          <p:cNvSpPr/>
          <p:nvPr/>
        </p:nvSpPr>
        <p:spPr>
          <a:xfrm>
            <a:off x="395536" y="1340768"/>
            <a:ext cx="3744416" cy="948338"/>
          </a:xfrm>
          <a:prstGeom prst="rect">
            <a:avLst/>
          </a:prstGeom>
        </p:spPr>
        <p:txBody>
          <a:bodyPr wrap="square" lIns="85725" tIns="42863" rIns="85725" bIns="42863">
            <a:spAutoFit/>
          </a:bodyPr>
          <a:lstStyle/>
          <a:p>
            <a:pPr algn="just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Наименование ниши</a:t>
            </a:r>
          </a:p>
          <a:p>
            <a:pPr algn="just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</a:p>
        </p:txBody>
      </p:sp>
      <p:sp>
        <p:nvSpPr>
          <p:cNvPr id="22532" name="TextBox 1">
            <a:extLst>
              <a:ext uri="{FF2B5EF4-FFF2-40B4-BE49-F238E27FC236}">
                <a16:creationId xmlns:a16="http://schemas.microsoft.com/office/drawing/2014/main" id="{2196E802-F459-409D-A8CA-9A476F3DA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46563"/>
            <a:ext cx="8785670" cy="224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/>
            <a:r>
              <a:rPr lang="ru" b="1" dirty="0">
                <a:latin typeface="Calibri"/>
              </a:rPr>
              <a:t>Основные характеристики инвестиционной ниши</a:t>
            </a:r>
          </a:p>
          <a:p>
            <a:pPr indent="0" algn="ctr"/>
            <a:endParaRPr lang="ru" b="1" dirty="0">
              <a:latin typeface="Calibri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потребность в продукте (в услуге) – 5,5 тыс. тонн молока, 0,173 тыс. тонн скота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емкость сбыта в год – 147 млн. руб.</a:t>
            </a:r>
          </a:p>
          <a:p>
            <a:pPr indent="0" algn="ctr"/>
            <a:endParaRPr lang="ru" b="1" dirty="0">
              <a:latin typeface="Calibri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AC3D217-62B6-460E-9189-3433E9CD796D}"/>
              </a:ext>
            </a:extLst>
          </p:cNvPr>
          <p:cNvSpPr txBox="1">
            <a:spLocks/>
          </p:cNvSpPr>
          <p:nvPr/>
        </p:nvSpPr>
        <p:spPr>
          <a:xfrm>
            <a:off x="714348" y="260648"/>
            <a:ext cx="7950026" cy="542487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Свободные ниши инвестирования ельниковского муниципального района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8D2212-2D82-4AE1-8BB8-E49720241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1290762"/>
            <a:ext cx="4968551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4AA70E34-1DFC-4952-BECB-B36AF32E4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882997"/>
              </p:ext>
            </p:extLst>
          </p:nvPr>
        </p:nvGraphicFramePr>
        <p:xfrm>
          <a:off x="214313" y="571501"/>
          <a:ext cx="8786810" cy="6292238"/>
        </p:xfrm>
        <a:graphic>
          <a:graphicData uri="http://schemas.openxmlformats.org/drawingml/2006/table">
            <a:tbl>
              <a:tblPr/>
              <a:tblGrid>
                <a:gridCol w="253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808313">
                  <a:extLst>
                    <a:ext uri="{9D8B030D-6E8A-4147-A177-3AD203B41FA5}">
                      <a16:colId xmlns:a16="http://schemas.microsoft.com/office/drawing/2014/main" val="3920430687"/>
                    </a:ext>
                  </a:extLst>
                </a:gridCol>
                <a:gridCol w="140478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32818"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площадки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Адрес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Площадь, га</a:t>
                      </a:r>
                      <a:endParaRPr lang="ru-RU" sz="1800" b="0" i="0" u="none" strike="noStrike" baseline="30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8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средней школы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586,3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2 этажа, высота 7 метров, объем 4104куб.м.год постройки 1985г., фундамент бетонный, кровля-шифер, стены и перегородки кирпичные, полы дощатые, оконные и дверные проемы двойные створные, переплеты деревянные, внутренняя отделка- окраска, побелка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0,0955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7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мастерской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 «а»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248,9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1 этаж, высота 3,8 метров, объем 946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куб.м.год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постройки 1985г., фундамент бутовый, кровля-шифер, стены, перегородки, колонны кирпичные, полы бетонные, проемы одинарные створные, переплеты деревянные,  отделочной работы нет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90" marR="2990" marT="29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0,034</a:t>
                      </a:r>
                    </a:p>
                  </a:txBody>
                  <a:tcPr marL="2990" marR="2990" marT="299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28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МУП крахмальный завод «Ельниковский»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Стародевичье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здание 2-х этажное, общая площадь  -  2010,6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6A62A65-4338-40C0-AD85-D99246C39509}"/>
              </a:ext>
            </a:extLst>
          </p:cNvPr>
          <p:cNvSpPr txBox="1">
            <a:spLocks/>
          </p:cNvSpPr>
          <p:nvPr/>
        </p:nvSpPr>
        <p:spPr>
          <a:xfrm>
            <a:off x="857224" y="0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Инвестиционные площадки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40FC4E6-DFEF-4F94-AEFF-7A20D99D8CCF}"/>
              </a:ext>
            </a:extLst>
          </p:cNvPr>
          <p:cNvSpPr txBox="1">
            <a:spLocks/>
          </p:cNvSpPr>
          <p:nvPr/>
        </p:nvSpPr>
        <p:spPr>
          <a:xfrm>
            <a:off x="428596" y="285728"/>
            <a:ext cx="7950026" cy="76700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Здание средней школы и мастерской в                             </a:t>
            </a: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. Новоникольское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AA47AB-32F5-49E4-AE64-30436E630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9" y="1052736"/>
            <a:ext cx="9073008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AEF8B8E-7176-43ED-A14A-E72C23624994}"/>
              </a:ext>
            </a:extLst>
          </p:cNvPr>
          <p:cNvSpPr txBox="1">
            <a:spLocks/>
          </p:cNvSpPr>
          <p:nvPr/>
        </p:nvSpPr>
        <p:spPr>
          <a:xfrm>
            <a:off x="899592" y="285728"/>
            <a:ext cx="7488832" cy="911024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с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. 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тародевичье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                                               </a:t>
            </a:r>
            <a:r>
              <a:rPr lang="ru-RU" sz="2800" cap="all" dirty="0" err="1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муп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крахмальный завод 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«е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льниковский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»</a:t>
            </a:r>
          </a:p>
        </p:txBody>
      </p:sp>
      <p:sp>
        <p:nvSpPr>
          <p:cNvPr id="25605" name="Прямоугольник 6">
            <a:extLst>
              <a:ext uri="{FF2B5EF4-FFF2-40B4-BE49-F238E27FC236}">
                <a16:creationId xmlns:a16="http://schemas.microsoft.com/office/drawing/2014/main" id="{80B12263-EB47-40D4-9415-BD27D68A3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1357313"/>
            <a:ext cx="8358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t" hangingPunct="1"/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22834D-C7BE-4B66-947E-554593CAE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2" y="1268760"/>
            <a:ext cx="9107648" cy="558238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F892D-D8EC-4615-A226-008C209981E9}"/>
              </a:ext>
            </a:extLst>
          </p:cNvPr>
          <p:cNvSpPr txBox="1">
            <a:spLocks/>
          </p:cNvSpPr>
          <p:nvPr/>
        </p:nvSpPr>
        <p:spPr>
          <a:xfrm>
            <a:off x="1142976" y="285728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1ED91034-FE7C-4DE6-964B-34CD63E5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071563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66635" rIns="0" bIns="201549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Бекешев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Юрий Алексеевич</a:t>
            </a:r>
          </a:p>
          <a:p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Ельниковского муниципального района </a:t>
            </a:r>
          </a:p>
        </p:txBody>
      </p:sp>
      <p:sp>
        <p:nvSpPr>
          <p:cNvPr id="28677" name="Прямоугольник 4">
            <a:extLst>
              <a:ext uri="{FF2B5EF4-FFF2-40B4-BE49-F238E27FC236}">
                <a16:creationId xmlns:a16="http://schemas.microsoft.com/office/drawing/2014/main" id="{4D9C6118-9552-4A8A-B2A1-AF58558C8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428750"/>
            <a:ext cx="58578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(8-834-44) 2-61-29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 - </a:t>
            </a:r>
            <a:r>
              <a:rPr lang="en-US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elnadm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@mail.ru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</a:t>
            </a:r>
            <a:r>
              <a: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70, Республика Мордовия, Ельниковский район,      с. Ельники, ул. Ленина, д. 18,</a:t>
            </a:r>
          </a:p>
        </p:txBody>
      </p:sp>
      <p:sp>
        <p:nvSpPr>
          <p:cNvPr id="28679" name="Прямоугольник 7">
            <a:extLst>
              <a:ext uri="{FF2B5EF4-FFF2-40B4-BE49-F238E27FC236}">
                <a16:creationId xmlns:a16="http://schemas.microsoft.com/office/drawing/2014/main" id="{1314614D-F87A-4EAC-AF46-607C63E7F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3157560"/>
            <a:ext cx="9036496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районе есть все условия для рационального вложения инвестиций и создания новых производств. Район располагает лесными и водными ресурсами и запасами полезных ископаемых.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преимуществом района является наличие инвестиционных площадок.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обстановка в районе благоприятная.</a:t>
            </a:r>
          </a:p>
          <a:p>
            <a:pPr indent="495300" algn="just"/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Ельниковского муниципального района всегда готова принять и рассмотреть любые предложения о сотрудничестве и будет создавать благоприятные условия для инвестиционной деятельности на территории района.</a:t>
            </a:r>
          </a:p>
        </p:txBody>
      </p:sp>
      <p:sp>
        <p:nvSpPr>
          <p:cNvPr id="28682" name="Прямоугольник 11">
            <a:extLst>
              <a:ext uri="{FF2B5EF4-FFF2-40B4-BE49-F238E27FC236}">
                <a16:creationId xmlns:a16="http://schemas.microsoft.com/office/drawing/2014/main" id="{22FDC553-CCD2-4833-B9FA-86B72EDA2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9240"/>
            <a:ext cx="5724127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ЕЛЬНИКОВСКИЙ РАЙОН!</a:t>
            </a:r>
          </a:p>
          <a:p>
            <a:pPr algn="ctr" eaLnBrk="1" hangingPunct="1"/>
            <a:endParaRPr lang="ru-RU" altLang="ru-RU" sz="19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РЕСПУБЛИКУ МОРДОВИЮ!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DD36FF-BC8E-4654-BC6C-D2A6A5C6A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89" y="388144"/>
            <a:ext cx="2670048" cy="2667000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22C6589C-9D65-4819-8F58-515117C20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6" y="5112065"/>
            <a:ext cx="3348041" cy="167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6114</TotalTime>
  <Words>1393</Words>
  <Application>Microsoft Office PowerPoint</Application>
  <PresentationFormat>Экран (4:3)</PresentationFormat>
  <Paragraphs>152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Arial Narrow</vt:lpstr>
      <vt:lpstr>Calibri</vt:lpstr>
      <vt:lpstr>Cambria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Инвестиционные преимущества</vt:lpstr>
      <vt:lpstr>Презентация PowerPoint</vt:lpstr>
      <vt:lpstr>инфраструктура</vt:lpstr>
      <vt:lpstr>Финансовый потенциал</vt:lpstr>
      <vt:lpstr>Кадровый потенциал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Эконом.управление</cp:lastModifiedBy>
  <cp:revision>658</cp:revision>
  <dcterms:modified xsi:type="dcterms:W3CDTF">2023-06-08T06:38:00Z</dcterms:modified>
</cp:coreProperties>
</file>