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80" r:id="rId34"/>
    <p:sldId id="281" r:id="rId35"/>
    <p:sldId id="282" r:id="rId36"/>
    <p:sldId id="283" r:id="rId37"/>
    <p:sldId id="266" r:id="rId38"/>
    <p:sldId id="320" r:id="rId39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8E-2"/>
          <c:y val="5.6956868245720313E-2"/>
          <c:w val="0.88008788813223426"/>
          <c:h val="0.84807570106368613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2021</c:v>
                </c:pt>
                <c:pt idx="1">
                  <c:v>2022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223890.4</c:v>
                </c:pt>
                <c:pt idx="1">
                  <c:v>212887.4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2021</c:v>
                </c:pt>
                <c:pt idx="1">
                  <c:v>2022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221292</c:v>
                </c:pt>
                <c:pt idx="1">
                  <c:v>212879.5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2021</c:v>
                </c:pt>
                <c:pt idx="1">
                  <c:v>2022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2598.1999999999998</c:v>
                </c:pt>
                <c:pt idx="1">
                  <c:v>7.9</c:v>
                </c:pt>
              </c:numCache>
            </c:numRef>
          </c:val>
        </c:ser>
        <c:dLbls>
          <c:showVal val="1"/>
        </c:dLbls>
        <c:gapWidth val="75"/>
        <c:axId val="134313088"/>
        <c:axId val="123785984"/>
      </c:barChart>
      <c:catAx>
        <c:axId val="134313088"/>
        <c:scaling>
          <c:orientation val="minMax"/>
        </c:scaling>
        <c:axPos val="b"/>
        <c:majorTickMark val="none"/>
        <c:tickLblPos val="nextTo"/>
        <c:crossAx val="123785984"/>
        <c:crosses val="autoZero"/>
        <c:auto val="1"/>
        <c:lblAlgn val="ctr"/>
        <c:lblOffset val="100"/>
      </c:catAx>
      <c:valAx>
        <c:axId val="123785984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134313088"/>
        <c:crosses val="autoZero"/>
        <c:crossBetween val="between"/>
      </c:valAx>
    </c:plotArea>
    <c:legend>
      <c:legendPos val="b"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2022</c:v>
                </c:pt>
              </c:strCache>
            </c:strRef>
          </c:tx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6232.6</c:v>
                </c:pt>
                <c:pt idx="1">
                  <c:v>33526.400000000001</c:v>
                </c:pt>
                <c:pt idx="2">
                  <c:v>236290.8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2021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2453</c:v>
                </c:pt>
                <c:pt idx="1">
                  <c:v>28789.4</c:v>
                </c:pt>
                <c:pt idx="2">
                  <c:v>181645</c:v>
                </c:pt>
              </c:numCache>
            </c:numRef>
          </c:val>
        </c:ser>
        <c:axId val="134060672"/>
        <c:axId val="117252480"/>
      </c:barChart>
      <c:catAx>
        <c:axId val="134060672"/>
        <c:scaling>
          <c:orientation val="minMax"/>
        </c:scaling>
        <c:axPos val="b"/>
        <c:tickLblPos val="nextTo"/>
        <c:crossAx val="117252480"/>
        <c:crosses val="autoZero"/>
        <c:auto val="1"/>
        <c:lblAlgn val="ctr"/>
        <c:lblOffset val="100"/>
      </c:catAx>
      <c:valAx>
        <c:axId val="117252480"/>
        <c:scaling>
          <c:orientation val="minMax"/>
        </c:scaling>
        <c:axPos val="l"/>
        <c:majorGridlines/>
        <c:numFmt formatCode="#,##0.0" sourceLinked="1"/>
        <c:tickLblPos val="nextTo"/>
        <c:crossAx val="134060672"/>
        <c:crosses val="autoZero"/>
        <c:crossBetween val="between"/>
      </c:valAx>
    </c:plotArea>
    <c:legend>
      <c:legendPos val="r"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17174.099999999955</c:v>
                </c:pt>
                <c:pt idx="1">
                  <c:v>507.5</c:v>
                </c:pt>
                <c:pt idx="2">
                  <c:v>2858.5</c:v>
                </c:pt>
                <c:pt idx="3">
                  <c:v>350.5</c:v>
                </c:pt>
                <c:pt idx="5">
                  <c:v>899.7</c:v>
                </c:pt>
                <c:pt idx="7">
                  <c:v>1188.0999999999999</c:v>
                </c:pt>
                <c:pt idx="8">
                  <c:v>30.4</c:v>
                </c:pt>
                <c:pt idx="10">
                  <c:v>1626.6</c:v>
                </c:pt>
                <c:pt idx="11">
                  <c:v>1019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707"/>
          <c:y val="5.4349477015522132E-2"/>
          <c:w val="0.32043983488848032"/>
          <c:h val="0.92055898445091133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372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20971,5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17914.099999999988</c:v>
                </c:pt>
                <c:pt idx="1">
                  <c:v>20971.5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145074048"/>
        <c:axId val="145075584"/>
        <c:axId val="0"/>
      </c:bar3DChart>
      <c:catAx>
        <c:axId val="145074048"/>
        <c:scaling>
          <c:orientation val="minMax"/>
        </c:scaling>
        <c:axPos val="b"/>
        <c:numFmt formatCode="General" sourceLinked="0"/>
        <c:majorTickMark val="none"/>
        <c:tickLblPos val="nextTo"/>
        <c:crossAx val="145075584"/>
        <c:crosses val="autoZero"/>
        <c:auto val="1"/>
        <c:lblAlgn val="ctr"/>
        <c:lblOffset val="100"/>
      </c:catAx>
      <c:valAx>
        <c:axId val="14507558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</c:title>
        <c:numFmt formatCode="#,##0.0" sourceLinked="1"/>
        <c:majorTickMark val="none"/>
        <c:tickLblPos val="nextTo"/>
        <c:crossAx val="145074048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522"/>
          <c:y val="1.4752776496064261E-2"/>
          <c:w val="0.6634698037404827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01.01.2021,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01.01.2020,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145244160"/>
        <c:axId val="145245696"/>
        <c:axId val="0"/>
      </c:bar3DChart>
      <c:catAx>
        <c:axId val="145244160"/>
        <c:scaling>
          <c:orientation val="minMax"/>
        </c:scaling>
        <c:axPos val="b"/>
        <c:majorTickMark val="none"/>
        <c:tickLblPos val="nextTo"/>
        <c:crossAx val="145245696"/>
        <c:crosses val="autoZero"/>
        <c:auto val="1"/>
        <c:lblAlgn val="ctr"/>
        <c:lblOffset val="100"/>
      </c:catAx>
      <c:valAx>
        <c:axId val="145245696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145244160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2022</a:t>
            </a:r>
          </a:p>
          <a:p>
            <a:pPr>
              <a:defRPr/>
            </a:pPr>
            <a:r>
              <a:rPr lang="ru-RU" dirty="0" smtClean="0"/>
              <a:t>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223E-3"/>
                  <c:y val="-3.7275444736074879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266E-3"/>
                  <c:y val="7.9753572470108534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734"/>
          <c:y val="0.21848656846347445"/>
          <c:w val="0.31566938007889173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9173"/>
          <c:h val="0.69882128370317853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66341.5</c:v>
                </c:pt>
                <c:pt idx="1">
                  <c:v>66816.899999999994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27961.5</c:v>
                </c:pt>
                <c:pt idx="1">
                  <c:v>77488.600000000006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53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82625</c:v>
                </c:pt>
                <c:pt idx="1">
                  <c:v>88083.4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731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4717</c:v>
                </c:pt>
                <c:pt idx="1">
                  <c:v>3995.3</c:v>
                </c:pt>
              </c:numCache>
            </c:numRef>
          </c:val>
        </c:ser>
        <c:dLbls>
          <c:showVal val="1"/>
        </c:dLbls>
        <c:gapWidth val="75"/>
        <c:shape val="box"/>
        <c:axId val="146712448"/>
        <c:axId val="146713984"/>
        <c:axId val="0"/>
      </c:bar3DChart>
      <c:catAx>
        <c:axId val="146712448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46713984"/>
        <c:crosses val="autoZero"/>
        <c:auto val="1"/>
        <c:lblAlgn val="ctr"/>
        <c:lblOffset val="100"/>
      </c:catAx>
      <c:valAx>
        <c:axId val="146713984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146712448"/>
        <c:crosses val="autoZero"/>
        <c:crossBetween val="between"/>
      </c:valAx>
    </c:plotArea>
    <c:legend>
      <c:legendPos val="b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6106"/>
          <c:h val="0.69792141150983744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952"/>
          <c:y val="2.5527134411965996E-2"/>
          <c:w val="0.43415542094492132"/>
          <c:h val="0.88187514983714932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shape val="box"/>
        <c:axId val="151029248"/>
        <c:axId val="151030784"/>
        <c:axId val="0"/>
      </c:bar3DChart>
      <c:catAx>
        <c:axId val="151029248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1030784"/>
        <c:crosses val="autoZero"/>
        <c:auto val="1"/>
        <c:lblAlgn val="ctr"/>
        <c:lblOffset val="50"/>
      </c:catAx>
      <c:valAx>
        <c:axId val="151030784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151029248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551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2022год</a:t>
          </a:r>
          <a:endParaRPr lang="ru-RU" sz="2400" b="1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13.04.2023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к </a:t>
            </a:r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</a:t>
            </a:r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решения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2022 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2023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="" xmlns:p14="http://schemas.microsoft.com/office/powerpoint/2010/main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2021 год и на плановый период 2022 и 2023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2021 год и на плановый период 2022 и 2023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2021-2023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2022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276049,8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274401,9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1647,9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272206,6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276049,8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101,4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35557,1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39759,0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111,8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236742,9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236290,8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278342,1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274401,9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98,6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-6135,5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1647,9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6135,5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1647,9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2022 г по сравнению с данными 2021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2022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6301279"/>
              </p:ext>
            </p:extLst>
          </p:nvPr>
        </p:nvGraphicFramePr>
        <p:xfrm>
          <a:off x="647564" y="836712"/>
          <a:ext cx="7710857" cy="5769993"/>
        </p:xfrm>
        <a:graphic>
          <a:graphicData uri="http://schemas.openxmlformats.org/drawingml/2006/table">
            <a:tbl>
              <a:tblPr/>
              <a:tblGrid>
                <a:gridCol w="3998601"/>
                <a:gridCol w="1193800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35557,1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39759,0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111,8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29499,4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33526,4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113,6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18245,8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20971,5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114,9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2771,0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3326,7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120,1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492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-45,8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47,3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29,3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61,9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1041,0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865,3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83,1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905,0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891,1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6057,7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6232,6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102,9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714,5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789,2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110,5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122,1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5099,2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5147,5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100,9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168,7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210,4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124,7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(2022г)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(2022г)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18245,8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20971,5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2020г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показателя9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66816,9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66816,9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77488,6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77488,6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88442,1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88083,4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3995,3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3995,3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236649,5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236290,8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2022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08599178"/>
              </p:ext>
            </p:extLst>
          </p:nvPr>
        </p:nvGraphicFramePr>
        <p:xfrm>
          <a:off x="467544" y="1052736"/>
          <a:ext cx="7563250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729340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37361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35739,7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2937,5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2899,2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20277,4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19398,7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1542,6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180059,6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179080,8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26217,2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26217,2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8309,3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7913,9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278342,1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274401,9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37361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35739,7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-1621,3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1578,6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1499,1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-79,5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19434,2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18454,3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-979,1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5792,7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5336,1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-456,6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10440,2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10435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2022 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2937,5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2899,2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1380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1380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1557,5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1519,2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49238295"/>
              </p:ext>
            </p:extLst>
          </p:nvPr>
        </p:nvGraphicFramePr>
        <p:xfrm>
          <a:off x="0" y="1285860"/>
          <a:ext cx="8640962" cy="26757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20277,4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19398,7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-878,7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Транспорт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3612,9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3612,9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16024,4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15186,3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2022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15186,3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180059,6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179080,8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20419,9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20419,9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143495,4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143461,4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13217,6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12353,9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-863,7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-10,7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2050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1979,7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-70,3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2022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48522393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26217,2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26217,2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21357,3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21357,3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4859,9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4859,9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8309,3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7913,9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395,4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2080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3584,2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3516,1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5230</TotalTime>
  <Words>2659</Words>
  <Application>Microsoft Office PowerPoint</Application>
  <PresentationFormat>Экран (4:3)</PresentationFormat>
  <Paragraphs>659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482</cp:revision>
  <cp:lastPrinted>2017-03-15T11:37:31Z</cp:lastPrinted>
  <dcterms:modified xsi:type="dcterms:W3CDTF">2023-04-13T12:36:01Z</dcterms:modified>
</cp:coreProperties>
</file>