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diagrams/drawing3.xml" ContentType="application/vnd.ms-office.drawingml.diagramDrawing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iagrams/drawing8.xml" ContentType="application/vnd.ms-office.drawingml.diagramDrawing+xml"/>
  <Override PartName="/ppt/diagrams/quickStyle8.xml" ContentType="application/vnd.openxmlformats-officedocument.drawingml.diagramStyl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xls" ContentType="application/vnd.ms-exce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Layouts/slideLayout10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charts/chart27.xml" ContentType="application/vnd.openxmlformats-officedocument.drawingml.char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charts/chart23.xml" ContentType="application/vnd.openxmlformats-officedocument.drawingml.chart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diagrams/layout4.xml" ContentType="application/vnd.openxmlformats-officedocument.drawingml.diagramLayout+xml"/>
  <Override PartName="/ppt/charts/chart12.xml" ContentType="application/vnd.openxmlformats-officedocument.drawingml.chart+xml"/>
  <Override PartName="/ppt/diagrams/data5.xml" ContentType="application/vnd.openxmlformats-officedocument.drawingml.diagramData+xml"/>
  <Override PartName="/ppt/charts/chart6.xml" ContentType="application/vnd.openxmlformats-officedocument.drawingml.chart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charts/chart17.xml" ContentType="application/vnd.openxmlformats-officedocument.drawingml.char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rawings/drawing7.xml" ContentType="application/vnd.openxmlformats-officedocument.drawingml.chartshapes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charts/chart25.xml" ContentType="application/vnd.openxmlformats-officedocument.drawingml.char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charts/chart14.xml" ContentType="application/vnd.openxmlformats-officedocument.drawingml.chart+xml"/>
  <Override PartName="/ppt/slideLayouts/slideLayout50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diagrams/layout2.xml" ContentType="application/vnd.openxmlformats-officedocument.drawingml.diagram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charts/chart19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42"/>
            <p14:sldId id="443"/>
            <p14:sldId id="444"/>
            <p14:sldId id="445"/>
            <p14:sldId id="422"/>
            <p14:sldId id="455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6"/>
            <p14:sldId id="425"/>
            <p14:sldId id="427"/>
            <p14:sldId id="434"/>
            <p14:sldId id="428"/>
            <p14:sldId id="435"/>
            <p14:sldId id="436"/>
            <p14:sldId id="437"/>
            <p14:sldId id="438"/>
            <p14:sldId id="429"/>
            <p14:sldId id="430"/>
            <p14:sldId id="431"/>
            <p14:sldId id="432"/>
            <p14:sldId id="450"/>
            <p14:sldId id="439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1896" y="-93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depthPercent val="100"/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#,##0.0">
                  <c:v>201995</c:v>
                </c:pt>
                <c:pt idx="1">
                  <c:v>145023.4</c:v>
                </c:pt>
                <c:pt idx="2">
                  <c:v>142270.9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 formatCode="#,##0.0">
                  <c:v>204931</c:v>
                </c:pt>
                <c:pt idx="1">
                  <c:v>145023.4</c:v>
                </c:pt>
                <c:pt idx="2">
                  <c:v>142270.9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dLbls>
            <c:delete val="1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-2936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shape val="box"/>
        </c:ser>
        <c:dLbls>
          <c:showVal val="1"/>
        </c:dLbls>
        <c:shape val="cylinder"/>
        <c:axId val="164278656"/>
        <c:axId val="164280192"/>
        <c:axId val="0"/>
      </c:bar3DChart>
      <c:catAx>
        <c:axId val="16427865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164280192"/>
        <c:crosses val="autoZero"/>
        <c:auto val="1"/>
        <c:lblAlgn val="ctr"/>
        <c:lblOffset val="1000"/>
      </c:catAx>
      <c:valAx>
        <c:axId val="164280192"/>
        <c:scaling>
          <c:orientation val="minMax"/>
        </c:scaling>
        <c:delete val="1"/>
        <c:axPos val="l"/>
        <c:numFmt formatCode="#,##0.0" sourceLinked="1"/>
        <c:majorTickMark val="none"/>
        <c:tickLblPos val="nextTo"/>
        <c:crossAx val="164278656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</c:legend>
    <c:plotVisOnly val="1"/>
    <c:dispBlanksAs val="gap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2249.9</c:v>
                </c:pt>
                <c:pt idx="1">
                  <c:v>1669.7</c:v>
                </c:pt>
                <c:pt idx="2">
                  <c:v>1733.7</c:v>
                </c:pt>
                <c:pt idx="3">
                  <c:v>1800.2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27634.400000000001</c:v>
                </c:pt>
                <c:pt idx="1">
                  <c:v>28744.400000000001</c:v>
                </c:pt>
                <c:pt idx="2">
                  <c:v>29449.4</c:v>
                </c:pt>
                <c:pt idx="3">
                  <c:v>30479.5</c:v>
                </c:pt>
              </c:numCache>
            </c:numRef>
          </c:val>
        </c:ser>
        <c:gapWidth val="75"/>
        <c:shape val="box"/>
        <c:axId val="172131456"/>
        <c:axId val="172132992"/>
        <c:axId val="0"/>
      </c:bar3DChart>
      <c:catAx>
        <c:axId val="17213145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72132992"/>
        <c:crosses val="autoZero"/>
        <c:lblAlgn val="ctr"/>
        <c:lblOffset val="100"/>
      </c:catAx>
      <c:valAx>
        <c:axId val="172132992"/>
        <c:scaling>
          <c:orientation val="minMax"/>
          <c:max val="5500"/>
          <c:min val="0"/>
        </c:scaling>
        <c:axPos val="l"/>
        <c:majorGridlines/>
        <c:numFmt formatCode="0" sourceLinked="0"/>
        <c:majorTickMark val="none"/>
        <c:tickLblPos val="nextTo"/>
        <c:spPr>
          <a:ln w="9525">
            <a:noFill/>
          </a:ln>
        </c:spPr>
        <c:crossAx val="172131456"/>
        <c:crosses val="autoZero"/>
        <c:crossBetween val="between"/>
      </c:valAx>
      <c:spPr>
        <a:noFill/>
        <a:ln cmpd="sng"/>
      </c:spPr>
    </c:plotArea>
    <c:legend>
      <c:legendPos val="b"/>
      <c:layout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101"/>
          <c:h val="0.90909631712725059"/>
        </c:manualLayout>
      </c:layout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508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076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564"/>
          <c:y val="0"/>
          <c:w val="0.33509239714106115"/>
          <c:h val="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656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66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19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41"/>
          <c:y val="7.1453454324284113E-2"/>
          <c:w val="0.33317532619832368"/>
          <c:h val="0.92854654567571548"/>
        </c:manualLayout>
      </c:layout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3.2539442244116402E-2"/>
          <c:y val="0.16096800703225494"/>
          <c:w val="0.63678452929232898"/>
          <c:h val="0.83903182593406089"/>
        </c:manualLayout>
      </c:layout>
      <c:pie3DChart>
        <c:varyColors val="1"/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20401500769205591"/>
          <c:y val="0.21859855947148407"/>
          <c:w val="0.41334653530162885"/>
          <c:h val="0.53845875497401696"/>
        </c:manualLayout>
      </c:layout>
      <c:pie3DChart>
        <c:varyColors val="1"/>
      </c:pie3DChart>
    </c:plotArea>
    <c:legend>
      <c:legendPos val="b"/>
      <c:layout>
        <c:manualLayout>
          <c:xMode val="edge"/>
          <c:yMode val="edge"/>
          <c:x val="0"/>
          <c:y val="0.75028532183292362"/>
          <c:w val="1"/>
          <c:h val="0.24971462482259532"/>
        </c:manualLayout>
      </c:layout>
      <c:overlay val="1"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.10224079171171978"/>
          <c:y val="1.7540613766929161E-3"/>
          <c:w val="0.79029599215111013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881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7.4522236183460471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67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6.9955450959283516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7.5172842314424733</c:v>
                </c:pt>
                <c:pt idx="3">
                  <c:v>8.2597376989926747</c:v>
                </c:pt>
                <c:pt idx="4">
                  <c:v>15.942560958658802</c:v>
                </c:pt>
                <c:pt idx="5">
                  <c:v>1.3709091367463693</c:v>
                </c:pt>
                <c:pt idx="6">
                  <c:v>11.550874905309172</c:v>
                </c:pt>
                <c:pt idx="7">
                  <c:v>0.83924605641145111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Val val="1"/>
        </c:dLbls>
      </c:pie3DChart>
      <c:spPr>
        <a:noFill/>
        <a:ln w="25400">
          <a:noFill/>
        </a:ln>
      </c:spPr>
    </c:plotArea>
    <c:plotVisOnly val="1"/>
    <c:dispBlanksAs val="zero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"/>
          <c:y val="7.3040093800413514E-2"/>
          <c:w val="0.81022803021886836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7921064326186266E-2"/>
                  <c:y val="-0.18095188688860189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3.7363348516831679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52.173142119905116</c:v>
                </c:pt>
                <c:pt idx="1">
                  <c:v>0.63744623702142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10.838939697408676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31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906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772E-2"/>
                  <c:y val="1.366053711053199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4"/>
              <c:delete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9350882515790223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0.63887143448351802</c:v>
                </c:pt>
                <c:pt idx="2">
                  <c:v>7.2326297499287824</c:v>
                </c:pt>
                <c:pt idx="3">
                  <c:v>9.5292446374935587</c:v>
                </c:pt>
                <c:pt idx="4">
                  <c:v>14.678971953212193</c:v>
                </c:pt>
                <c:pt idx="5">
                  <c:v>1.4312583136718351</c:v>
                </c:pt>
                <c:pt idx="6">
                  <c:v>10.392657541769553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rgbClr val="FFFFFF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168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168.6</c:v>
                </c:pt>
                <c:pt idx="1">
                  <c:v>30.1</c:v>
                </c:pt>
                <c:pt idx="2">
                  <c:v>138.69999999999999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dLbls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159.5</c:v>
                </c:pt>
                <c:pt idx="1">
                  <c:v>29.2</c:v>
                </c:pt>
                <c:pt idx="2">
                  <c:v>130.30000000000001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2024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161,7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161.69999999999999</c:v>
                </c:pt>
                <c:pt idx="1">
                  <c:v>29.4</c:v>
                </c:pt>
                <c:pt idx="2">
                  <c:v>132.30000000000001</c:v>
                </c:pt>
              </c:numCache>
            </c:numRef>
          </c:val>
        </c:ser>
        <c:dLbls>
          <c:showVal val="1"/>
        </c:dLbls>
        <c:shape val="box"/>
        <c:axId val="144753024"/>
        <c:axId val="144754560"/>
        <c:axId val="0"/>
      </c:bar3DChart>
      <c:catAx>
        <c:axId val="144753024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44754560"/>
        <c:crosses val="autoZero"/>
        <c:lblAlgn val="ctr"/>
        <c:lblOffset val="100"/>
      </c:catAx>
      <c:valAx>
        <c:axId val="144754560"/>
        <c:scaling>
          <c:orientation val="minMax"/>
        </c:scaling>
        <c:delete val="1"/>
        <c:axPos val="l"/>
        <c:numFmt formatCode="General" sourceLinked="0"/>
        <c:tickLblPos val="nextTo"/>
        <c:crossAx val="144753024"/>
        <c:crosses val="autoZero"/>
        <c:crossBetween val="between"/>
      </c:valAx>
      <c:spPr>
        <a:noFill/>
        <a:ln cmpd="sng"/>
      </c:spPr>
    </c:plotArea>
    <c:legend>
      <c:legendPos val="t"/>
      <c:layout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303"/>
          <c:h val="0.7947829588975052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29</a:t>
                    </a:r>
                    <a:r>
                      <a:rPr lang="en-US" smtClean="0"/>
                      <a:t>,5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6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34.9</c:v>
                </c:pt>
                <c:pt idx="1">
                  <c:v>31.2</c:v>
                </c:pt>
                <c:pt idx="2">
                  <c:v>32.4</c:v>
                </c:pt>
                <c:pt idx="3">
                  <c:v>33.5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40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,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48</a:t>
                    </a:r>
                    <a:r>
                      <a:rPr lang="en-US" smtClean="0"/>
                      <a:t>,1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210.2</c:v>
                </c:pt>
                <c:pt idx="1">
                  <c:v>64.599999999999994</c:v>
                </c:pt>
                <c:pt idx="2">
                  <c:v>54.6</c:v>
                </c:pt>
                <c:pt idx="3">
                  <c:v>55.3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37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74"/>
        <c:gapDepth val="85"/>
        <c:shape val="box"/>
        <c:axId val="144869632"/>
        <c:axId val="145498112"/>
        <c:axId val="0"/>
      </c:bar3DChart>
      <c:catAx>
        <c:axId val="144869632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45498112"/>
        <c:crosses val="autoZero"/>
        <c:auto val="1"/>
        <c:lblAlgn val="ctr"/>
        <c:lblOffset val="100"/>
      </c:catAx>
      <c:valAx>
        <c:axId val="145498112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44869632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egendEntry>
        <c:idx val="1"/>
        <c:delete val="1"/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336"/>
        </c:manualLayout>
      </c:layout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55569394716"/>
          <c:y val="4.3382270261607334E-2"/>
          <c:w val="0.6761453742111303"/>
          <c:h val="0.8711672752735110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29,9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30,4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31,3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32,3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34</c:v>
                </c:pt>
                <c:pt idx="1">
                  <c:v>31.2</c:v>
                </c:pt>
                <c:pt idx="2">
                  <c:v>32.4</c:v>
                </c:pt>
                <c:pt idx="3">
                  <c:v>33.5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37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100"/>
        <c:gapDepth val="100"/>
        <c:shape val="box"/>
        <c:axId val="144907648"/>
        <c:axId val="144925824"/>
        <c:axId val="0"/>
      </c:bar3DChart>
      <c:catAx>
        <c:axId val="144907648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44925824"/>
        <c:crosses val="autoZero"/>
        <c:auto val="1"/>
        <c:lblAlgn val="ctr"/>
        <c:lblOffset val="100"/>
      </c:catAx>
      <c:valAx>
        <c:axId val="144925824"/>
        <c:scaling>
          <c:orientation val="minMax"/>
          <c:max val="5500"/>
          <c:min val="3000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44907648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3.6468170203310751E-2"/>
          <c:y val="4.2626782965158073E-2"/>
          <c:w val="0.94079383183799969"/>
          <c:h val="0.92497885722448736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Val val="1"/>
            </c:dLbl>
            <c:dLbl>
              <c:idx val="2"/>
              <c:layout/>
              <c:showVal val="1"/>
            </c:dLbl>
            <c:dLbl>
              <c:idx val="5"/>
              <c:layout/>
              <c:showVal val="1"/>
            </c:dLbl>
            <c:delete val="1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gapWidth val="125"/>
        <c:secondPieSize val="22"/>
        <c:serLines/>
      </c:of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70"/>
      <c:rotY val="190"/>
      <c:depthPercent val="10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8984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643"/>
                  <c:y val="0.1439286809924655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1450319333887823E-2"/>
                  <c:y val="5.8063964543491773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9.2825943316240805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5.1057009747454946E-2"/>
                  <c:y val="3.684741475912841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683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CatName val="1"/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64.103651500914722</c:v>
                </c:pt>
                <c:pt idx="1">
                  <c:v>9.0031253393718487</c:v>
                </c:pt>
                <c:pt idx="2">
                  <c:v>9.2879007334265502</c:v>
                </c:pt>
                <c:pt idx="3">
                  <c:v>7.9085459167179613</c:v>
                </c:pt>
                <c:pt idx="4">
                  <c:v>3.0471114785243496</c:v>
                </c:pt>
                <c:pt idx="5">
                  <c:v>3.9320456399564634</c:v>
                </c:pt>
                <c:pt idx="6">
                  <c:v>1.3939269933264866</c:v>
                </c:pt>
                <c:pt idx="7">
                  <c:v>1.3236923977616017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2023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6664784159785173"/>
          <c:y val="2.3520659866621427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948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2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65.0052051369114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1.2647804019850444</c:v>
                </c:pt>
                <c:pt idx="7">
                  <c:v>1.3266253715191956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2022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79"/>
          <c:y val="2.5761995437199491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8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308"/>
                  <c:y val="0.15628336980005056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2023</a:t>
            </a:r>
            <a:r>
              <a:rPr lang="ru-RU" u="sng" baseline="0" dirty="0" smtClean="0">
                <a:latin typeface="Arial Narrow" panose="020B0606020202030204" pitchFamily="34" charset="0"/>
              </a:rPr>
              <a:t> год</a:t>
            </a:r>
          </a:p>
          <a:p>
            <a:pPr>
              <a:defRPr u="sng">
                <a:latin typeface="Arial Narrow" panose="020B0606020202030204" pitchFamily="34" charset="0"/>
              </a:defRPr>
            </a:pP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622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66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101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2022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111"/>
          <c:y val="0.87357507415001356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2024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356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143"/>
                  <c:y val="-0.2491367401377409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0"/>
  <c:chart>
    <c:view3D>
      <c:rotX val="20"/>
      <c:rAngAx val="1"/>
    </c:view3D>
    <c:plotArea>
      <c:layout>
        <c:manualLayout>
          <c:layoutTarget val="inner"/>
          <c:xMode val="edge"/>
          <c:yMode val="edge"/>
          <c:x val="0.1036122339292298"/>
          <c:y val="6.6516899553312331E-2"/>
          <c:w val="0.85651460393432444"/>
          <c:h val="0.73740628145693887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69</c:v>
                </c:pt>
                <c:pt idx="2">
                  <c:v>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118.9</c:v>
                </c:pt>
                <c:pt idx="1">
                  <c:v>110</c:v>
                </c:pt>
                <c:pt idx="2">
                  <c:v>100</c:v>
                </c:pt>
              </c:numCache>
            </c:numRef>
          </c:val>
        </c:ser>
        <c:gapWidth val="106"/>
        <c:gapDepth val="80"/>
        <c:shape val="box"/>
        <c:axId val="172688128"/>
        <c:axId val="172689664"/>
        <c:axId val="0"/>
      </c:bar3DChart>
      <c:catAx>
        <c:axId val="17268812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2689664"/>
        <c:crosses val="autoZero"/>
        <c:auto val="1"/>
        <c:lblAlgn val="ctr"/>
        <c:lblOffset val="100"/>
      </c:catAx>
      <c:valAx>
        <c:axId val="172689664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72688128"/>
        <c:crosses val="autoZero"/>
        <c:crossBetween val="between"/>
      </c:valAx>
    </c:plotArea>
    <c:plotVisOnly val="1"/>
    <c:dispBlanksAs val="gap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floor>
      <c:spPr>
        <a:solidFill>
          <a:schemeClr val="bg1">
            <a:lumMod val="7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392E-2"/>
          <c:y val="7.5088400139448633E-2"/>
          <c:w val="0.77508165759360736"/>
          <c:h val="0.727128292051634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3.2660980055714056E-3"/>
                  <c:y val="0.1963263706913511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432E-3"/>
                  <c:y val="-1.791867559087461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587E-3"/>
                  <c:y val="-1.713960273909745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59559.8</c:v>
                </c:pt>
                <c:pt idx="1">
                  <c:v>6741.6</c:v>
                </c:pt>
                <c:pt idx="2">
                  <c:v>15265.5</c:v>
                </c:pt>
                <c:pt idx="3">
                  <c:v>80.3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5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286E-3"/>
                  <c:y val="-4.8302516810184083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60492.4</c:v>
                </c:pt>
                <c:pt idx="1">
                  <c:v>6741.6</c:v>
                </c:pt>
                <c:pt idx="2">
                  <c:v>15265.5</c:v>
                </c:pt>
                <c:pt idx="3">
                  <c:v>82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Pt>
            <c:idx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082E-3"/>
                  <c:y val="0.2664429316525496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8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3349E-3"/>
                  <c:y val="-1.2465165628434523E-2"/>
                </c:manualLayout>
              </c:layout>
              <c:showVal val="1"/>
            </c:dLbl>
            <c:dLbl>
              <c:idx val="3"/>
              <c:layout>
                <c:manualLayout>
                  <c:x val="1.0642974535396451E-2"/>
                  <c:y val="-1.5581457035543181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161.5</c:v>
                </c:pt>
                <c:pt idx="1">
                  <c:v>9546.7000000000007</c:v>
                </c:pt>
                <c:pt idx="2">
                  <c:v>23973.7</c:v>
                </c:pt>
                <c:pt idx="3">
                  <c:v>85.2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699E-2"/>
                  <c:y val="-3.194198692286365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48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2036E-2"/>
                  <c:y val="-3.35001326264178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67712</c:v>
                </c:pt>
                <c:pt idx="1">
                  <c:v>6905.3</c:v>
                </c:pt>
                <c:pt idx="2">
                  <c:v>13965.7</c:v>
                </c:pt>
                <c:pt idx="3">
                  <c:v>88.5</c:v>
                </c:pt>
              </c:numCache>
            </c:numRef>
          </c:val>
        </c:ser>
        <c:gapWidth val="110"/>
        <c:shape val="cylinder"/>
        <c:axId val="169998976"/>
        <c:axId val="145637760"/>
        <c:axId val="0"/>
      </c:bar3DChart>
      <c:catAx>
        <c:axId val="16999897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45637760"/>
        <c:crosses val="autoZero"/>
        <c:auto val="1"/>
        <c:lblAlgn val="ctr"/>
        <c:lblOffset val="100"/>
      </c:catAx>
      <c:valAx>
        <c:axId val="145637760"/>
        <c:scaling>
          <c:orientation val="minMax"/>
          <c:max val="6500"/>
          <c:min val="0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699989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775"/>
          <c:y val="0.28632474936090291"/>
          <c:w val="0.14010583186230452"/>
          <c:h val="0.38294316196981243"/>
        </c:manualLayout>
      </c:layout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96"/>
          <c:y val="5.5993288385033514E-2"/>
          <c:w val="0.7915813962590017"/>
          <c:h val="0.7525128321738081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43E-2"/>
                  <c:y val="-4.409169702416209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130,5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26E-2"/>
                  <c:y val="2.869360761245015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9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77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136122</c:v>
                </c:pt>
                <c:pt idx="1">
                  <c:v>87074</c:v>
                </c:pt>
                <c:pt idx="2" formatCode="0.0">
                  <c:v>79781</c:v>
                </c:pt>
                <c:pt idx="3">
                  <c:v>5769.4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68201216"/>
        <c:axId val="168211200"/>
        <c:axId val="0"/>
      </c:bar3DChart>
      <c:catAx>
        <c:axId val="16820121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8211200"/>
        <c:crosses val="autoZero"/>
        <c:auto val="1"/>
        <c:lblAlgn val="ctr"/>
        <c:lblOffset val="100"/>
      </c:catAx>
      <c:valAx>
        <c:axId val="168211200"/>
        <c:scaling>
          <c:orientation val="minMax"/>
          <c:max val="5500"/>
          <c:min val="450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68201216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694"/>
          <c:y val="0.17644089892789797"/>
          <c:w val="0.7915813962590017"/>
          <c:h val="0.6650316473561019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43E-2"/>
                  <c:y val="-4.409169702416209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24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726E-2"/>
                  <c:y val="2.869360761245015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14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9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15,3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19.5</c:v>
                </c:pt>
                <c:pt idx="1">
                  <c:v>14</c:v>
                </c:pt>
                <c:pt idx="2" formatCode="0.0">
                  <c:v>15.3</c:v>
                </c:pt>
                <c:pt idx="3">
                  <c:v>15.3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70354176"/>
        <c:axId val="170355712"/>
        <c:axId val="0"/>
      </c:bar3DChart>
      <c:catAx>
        <c:axId val="17035417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70355712"/>
        <c:crosses val="autoZero"/>
        <c:auto val="1"/>
        <c:lblAlgn val="ctr"/>
        <c:lblOffset val="100"/>
      </c:catAx>
      <c:valAx>
        <c:axId val="17035571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70354176"/>
        <c:crosses val="autoZero"/>
        <c:crossBetween val="between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5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3944822103099794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4288342961893043E-2"/>
                  <c:y val="-4.409169702416209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26E-2"/>
                  <c:y val="2.8693607612450154E-3"/>
                </c:manualLayout>
              </c:layout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9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7,3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</c:v>
                </c:pt>
                <c:pt idx="1">
                  <c:v>6.6</c:v>
                </c:pt>
                <c:pt idx="2" formatCode="0.0">
                  <c:v>7</c:v>
                </c:pt>
                <c:pt idx="3">
                  <c:v>7.3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box"/>
        <c:axId val="168291712"/>
        <c:axId val="170005632"/>
        <c:axId val="0"/>
      </c:bar3DChart>
      <c:catAx>
        <c:axId val="168291712"/>
        <c:scaling>
          <c:orientation val="minMax"/>
        </c:scaling>
        <c:axPos val="b"/>
        <c:numFmt formatCode="General" sourceLinked="0"/>
        <c:tickLblPos val="nextTo"/>
        <c:crossAx val="170005632"/>
        <c:crosses val="autoZero"/>
        <c:auto val="1"/>
        <c:lblAlgn val="ctr"/>
        <c:lblOffset val="100"/>
      </c:catAx>
      <c:valAx>
        <c:axId val="170005632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tickLblPos val="nextTo"/>
        <c:crossAx val="168291712"/>
        <c:crosses val="autoZero"/>
        <c:crossBetween val="between"/>
        <c:majorUnit val="50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96"/>
          <c:y val="0.13437961625662967"/>
          <c:w val="0.7915813962590017"/>
          <c:h val="0.7070927304373587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27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094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909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18.2</c:v>
                </c:pt>
                <c:pt idx="1">
                  <c:v>18.3</c:v>
                </c:pt>
                <c:pt idx="2">
                  <c:v>16.7</c:v>
                </c:pt>
                <c:pt idx="3" formatCode="General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70530688"/>
        <c:axId val="170532224"/>
        <c:axId val="0"/>
      </c:bar3DChart>
      <c:catAx>
        <c:axId val="17053068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70532224"/>
        <c:crosses val="autoZero"/>
        <c:auto val="1"/>
        <c:lblAlgn val="ctr"/>
        <c:lblOffset val="100"/>
      </c:catAx>
      <c:valAx>
        <c:axId val="170532224"/>
        <c:scaling>
          <c:orientation val="minMax"/>
          <c:max val="600"/>
          <c:min val="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70530688"/>
        <c:crosses val="autoZero"/>
        <c:crossBetween val="between"/>
        <c:majorUnit val="100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7068E-2"/>
          <c:y val="0.11458463844027029"/>
          <c:w val="0.87944207216344183"/>
          <c:h val="0.621117098100211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28,0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6024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2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2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dd/mm/yyyy</c:formatCode>
                <c:ptCount val="4"/>
                <c:pt idx="0">
                  <c:v>44562</c:v>
                </c:pt>
                <c:pt idx="1">
                  <c:v>44927</c:v>
                </c:pt>
                <c:pt idx="2">
                  <c:v>45292</c:v>
                </c:pt>
                <c:pt idx="3">
                  <c:v>45658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gapWidth val="114"/>
        <c:shape val="cylinder"/>
        <c:axId val="170774912"/>
        <c:axId val="170776448"/>
        <c:axId val="0"/>
      </c:bar3DChart>
      <c:dateAx>
        <c:axId val="170774912"/>
        <c:scaling>
          <c:orientation val="minMax"/>
        </c:scaling>
        <c:axPos val="b"/>
        <c:numFmt formatCode="dd/mm/yyyy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70776448"/>
        <c:crosses val="autoZero"/>
        <c:auto val="1"/>
        <c:lblOffset val="100"/>
        <c:baseTimeUnit val="years"/>
      </c:dateAx>
      <c:valAx>
        <c:axId val="17077644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7077491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699"/>
          <c:y val="0.87213620049440965"/>
          <c:w val="0.51592240812606549"/>
          <c:h val="0.12786379950559054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  <a:ext uri="{C62137D5-CB1D-491B-B009-E17868A290BF}">
      <dgm14:recolorImg xmlns:dgm14="http://schemas.microsoft.com/office/drawing/2010/diagram" xmlns="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ГОРОДА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ГОРОДА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ГОРОДА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Рязанской области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79,8%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города Рязани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20,2%</a:t>
          </a:r>
          <a:endParaRPr lang="ru-RU" sz="12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30060,2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29247,7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29416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2022 </a:t>
          </a:r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2024 </a:t>
          </a:r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0.20942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145,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0.18642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73" y="432048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142,3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143,4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204,9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2024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358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3230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737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18.11.2022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02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18.11.2022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7637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18.11.2022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6048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18.11.2022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680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18.11.2022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0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18.11.2022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398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0770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4035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3693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0313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629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864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926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883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389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41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607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500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20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608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1416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057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117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041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696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025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9688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587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519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4091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0055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0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672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4065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4210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704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772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8552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209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958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10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18.11.2022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968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324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542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064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896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99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9293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0248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765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7540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097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18.11.2022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631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505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214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66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61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6460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2497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069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566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5123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639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953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115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3701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5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330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66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120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507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712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072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846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18.11.2022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808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9562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916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336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659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087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9424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762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939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079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054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6183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575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0605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482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4145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1186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419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5777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8695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138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714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1089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607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284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89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4348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8542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187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935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48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52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841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3719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3983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002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7238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973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731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674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4792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6537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113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542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7558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2841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726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671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1168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372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421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699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502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9499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4599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diagramColors" Target="../diagrams/colors5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12" Type="http://schemas.openxmlformats.org/officeDocument/2006/relationships/diagramQuickStyle" Target="../diagrams/quickStyle5.xml"/><Relationship Id="rId1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openxmlformats.org/officeDocument/2006/relationships/diagramData" Target="../diagrams/data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3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diagramData" Target="../diagrams/data6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14.xml"/><Relationship Id="rId4" Type="http://schemas.openxmlformats.org/officeDocument/2006/relationships/oleObject" Target="../embeddings/_____Microsoft_Office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7.xml"/><Relationship Id="rId7" Type="http://schemas.openxmlformats.org/officeDocument/2006/relationships/chart" Target="../charts/chart2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microsoft.com/office/2007/relationships/diagramDrawing" Target="../diagrams/drawing8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Data" Target="../diagrams/data8.xml"/><Relationship Id="rId7" Type="http://schemas.openxmlformats.org/officeDocument/2006/relationships/chart" Target="../charts/chart2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microsoft.com/office/2007/relationships/diagramDrawing" Target="../diagrams/drawing10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Data" Target="../diagrams/data9.xml"/><Relationship Id="rId7" Type="http://schemas.openxmlformats.org/officeDocument/2006/relationships/chart" Target="../charts/chart2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microsoft.com/office/2007/relationships/diagramDrawing" Target="../diagrams/drawing15.xml"/><Relationship Id="rId4" Type="http://schemas.openxmlformats.org/officeDocument/2006/relationships/diagramLayout" Target="../diagrams/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10.xml"/><Relationship Id="rId7" Type="http://schemas.openxmlformats.org/officeDocument/2006/relationships/chart" Target="../charts/chart2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microsoft.com/office/2007/relationships/diagramDrawing" Target="../diagrams/drawing18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356139" cy="65841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к проекту  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2023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2024-2025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668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706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811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1977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10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751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xmlns="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42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xmlns="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805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8468101"/>
              </p:ext>
            </p:extLst>
          </p:nvPr>
        </p:nvGraphicFramePr>
        <p:xfrm>
          <a:off x="323528" y="843558"/>
          <a:ext cx="8542739" cy="39562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2022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2023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 к 2022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2024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2022 к 2023в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2025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2023 к 2024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254089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126957,6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121160,6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122274,9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34927,1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30414,1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31183,1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32279,8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219161,6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95750,8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88784,5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88784,5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46752,1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40027,2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41496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41496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72512,2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49924,7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41318,2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41318,2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77651,7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2123,4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2183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2183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260224,2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126957,6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121160,6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122274,9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2023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2024 и 2025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51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86810151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217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44701950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2022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2023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2024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2025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18307,1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18245,9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18792,7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19356,5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5730,8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6489,3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6583,8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6982,5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2723,9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3104,4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3131,9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3161,9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872,6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904,8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941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987,6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585,1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714,5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743,1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772,8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5,7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817,6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850,4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803,3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93,7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97,4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101,3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Arial Narrow" panose="020B0606020202030204" pitchFamily="34" charset="0"/>
                        </a:rPr>
                        <a:t>29884,3</a:t>
                      </a:r>
                      <a:endParaRPr lang="ru-RU" sz="1200" b="1" i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30414,1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31183,1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32279,8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252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26884952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29487,1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813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2023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ГОД – 30,4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2024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ГОД – 31.2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2022 </a:t>
            </a:r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ГОД – 29,9 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0705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2023 </a:t>
            </a:r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816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89124308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786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xmlns="" val="442257644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7041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xmlns="" val="187849762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101,6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97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102,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6255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p:oleObj spid="_x0000_s3288" name="Chart" r:id="rId4" imgW="2548349" imgH="2591025" progId="Excel.Sheet.8">
              <p:embed/>
            </p:oleObj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2023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составляет114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МЛН РУБ или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6768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265229886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6761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900978967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xmlns="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xmlns="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233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678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63849301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59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2016-2025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2128472462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7619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2025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4086513770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6928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2015-2025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3891602930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153,%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110%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877917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(2019-2025)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802550685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820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33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15246</TotalTime>
  <Words>1539</Words>
  <Application>Microsoft Office PowerPoint</Application>
  <PresentationFormat>Экран (16:9)</PresentationFormat>
  <Paragraphs>592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Слайд 1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Слайд 6</vt:lpstr>
      <vt:lpstr>Куда зачисляются налоги, уплачиваемые гражданами Ельниковского РАйона</vt:lpstr>
      <vt:lpstr>Слайд 8</vt:lpstr>
      <vt:lpstr>Слайд 9</vt:lpstr>
      <vt:lpstr>Слайд 10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Слайд 14</vt:lpstr>
      <vt:lpstr>ДИНАМИКА ПОСТУПЛЕНИЙ ДОХОДОВ БЮДЖЕТА РАЙОННА</vt:lpstr>
      <vt:lpstr>Слайд 16</vt:lpstr>
      <vt:lpstr>Слайд 17</vt:lpstr>
      <vt:lpstr>Слайд 18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2016-2025 годы</vt:lpstr>
      <vt:lpstr>Муниципальная программа «Развитие культуры и туризма Ельниковского муниципального района до 2025 г» </vt:lpstr>
      <vt:lpstr>МП «Развитие автомобильных дорог 2015-2025 годы</vt:lpstr>
      <vt:lpstr>МП «Развитие муниципальной службы в ельниковском муниципальном районе РМ (2019-2025)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User</cp:lastModifiedBy>
  <cp:revision>1589</cp:revision>
  <cp:lastPrinted>2017-12-08T09:51:41Z</cp:lastPrinted>
  <dcterms:created xsi:type="dcterms:W3CDTF">2013-10-29T07:14:12Z</dcterms:created>
  <dcterms:modified xsi:type="dcterms:W3CDTF">2022-11-18T07:50:28Z</dcterms:modified>
</cp:coreProperties>
</file>