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606E-2"/>
          <c:y val="5.6956868245720313E-2"/>
          <c:w val="0.88008788813223426"/>
          <c:h val="0.84807570106368535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2021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2021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2021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81672832"/>
        <c:axId val="99991936"/>
      </c:barChart>
      <c:catAx>
        <c:axId val="81672832"/>
        <c:scaling>
          <c:orientation val="minMax"/>
        </c:scaling>
        <c:axPos val="b"/>
        <c:majorTickMark val="none"/>
        <c:tickLblPos val="nextTo"/>
        <c:crossAx val="99991936"/>
        <c:crosses val="autoZero"/>
        <c:auto val="1"/>
        <c:lblAlgn val="ctr"/>
        <c:lblOffset val="100"/>
      </c:catAx>
      <c:valAx>
        <c:axId val="99991936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81672832"/>
        <c:crosses val="autoZero"/>
        <c:crossBetween val="between"/>
      </c:valAx>
    </c:plotArea>
    <c:legend>
      <c:legendPos val="b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889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3864</c:v>
                </c:pt>
                <c:pt idx="1">
                  <c:v>26788.3</c:v>
                </c:pt>
                <c:pt idx="2">
                  <c:v>193221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2453</c:v>
                </c:pt>
                <c:pt idx="1">
                  <c:v>28789.4</c:v>
                </c:pt>
                <c:pt idx="2">
                  <c:v>181645</c:v>
                </c:pt>
              </c:numCache>
            </c:numRef>
          </c:val>
        </c:ser>
        <c:axId val="80738944"/>
        <c:axId val="93680000"/>
      </c:barChart>
      <c:catAx>
        <c:axId val="80738944"/>
        <c:scaling>
          <c:orientation val="minMax"/>
        </c:scaling>
        <c:axPos val="b"/>
        <c:tickLblPos val="nextTo"/>
        <c:crossAx val="93680000"/>
        <c:crosses val="autoZero"/>
        <c:auto val="1"/>
        <c:lblAlgn val="ctr"/>
        <c:lblOffset val="100"/>
      </c:catAx>
      <c:valAx>
        <c:axId val="93680000"/>
        <c:scaling>
          <c:orientation val="minMax"/>
        </c:scaling>
        <c:axPos val="l"/>
        <c:majorGridlines/>
        <c:numFmt formatCode="#,##0.0" sourceLinked="1"/>
        <c:tickLblPos val="nextTo"/>
        <c:crossAx val="80738944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17174.09999999998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618"/>
          <c:y val="5.4349477015522132E-2"/>
          <c:w val="0.32043983488848032"/>
          <c:h val="0.920558984450912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39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17174,1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2020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17914.099999999988</c:v>
                </c:pt>
                <c:pt idx="1">
                  <c:v>17174.099999999988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2020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102778752"/>
        <c:axId val="102780288"/>
        <c:axId val="0"/>
      </c:bar3DChart>
      <c:catAx>
        <c:axId val="102778752"/>
        <c:scaling>
          <c:orientation val="minMax"/>
        </c:scaling>
        <c:axPos val="b"/>
        <c:numFmt formatCode="General" sourceLinked="0"/>
        <c:majorTickMark val="none"/>
        <c:tickLblPos val="nextTo"/>
        <c:crossAx val="102780288"/>
        <c:crosses val="autoZero"/>
        <c:auto val="1"/>
        <c:lblAlgn val="ctr"/>
        <c:lblOffset val="100"/>
      </c:catAx>
      <c:valAx>
        <c:axId val="102780288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102778752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455"/>
          <c:y val="1.4752776496064261E-2"/>
          <c:w val="0.66346980374048181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01.01.2021,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100220928"/>
        <c:axId val="100222464"/>
        <c:axId val="0"/>
      </c:bar3DChart>
      <c:catAx>
        <c:axId val="100220928"/>
        <c:scaling>
          <c:orientation val="minMax"/>
        </c:scaling>
        <c:axPos val="b"/>
        <c:majorTickMark val="none"/>
        <c:tickLblPos val="nextTo"/>
        <c:crossAx val="100222464"/>
        <c:crosses val="autoZero"/>
        <c:auto val="1"/>
        <c:lblAlgn val="ctr"/>
        <c:lblOffset val="100"/>
      </c:catAx>
      <c:valAx>
        <c:axId val="100222464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10022092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2021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88E-3"/>
                  <c:y val="-3.7275444736074838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32E-3"/>
                  <c:y val="7.9753572470108499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656"/>
          <c:y val="0.21848656846347428"/>
          <c:w val="0.31566938007889139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8995"/>
          <c:h val="0.6988212837031773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66341.5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27961.5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34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82625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662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4717</c:v>
                </c:pt>
              </c:numCache>
            </c:numRef>
          </c:val>
        </c:ser>
        <c:dLbls>
          <c:showVal val="1"/>
        </c:dLbls>
        <c:gapWidth val="75"/>
        <c:shape val="box"/>
        <c:axId val="110438272"/>
        <c:axId val="110439808"/>
        <c:axId val="0"/>
      </c:bar3DChart>
      <c:catAx>
        <c:axId val="110438272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10439808"/>
        <c:crosses val="autoZero"/>
        <c:auto val="1"/>
        <c:lblAlgn val="ctr"/>
        <c:lblOffset val="100"/>
      </c:catAx>
      <c:valAx>
        <c:axId val="11043980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11043827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039"/>
          <c:h val="0.69792141150983611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07"/>
          <c:y val="2.5527134411965996E-2"/>
          <c:w val="0.43415542094492132"/>
          <c:h val="0.8818751498371501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130844160"/>
        <c:axId val="130845696"/>
        <c:axId val="0"/>
      </c:bar3DChart>
      <c:catAx>
        <c:axId val="130844160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845696"/>
        <c:crosses val="autoZero"/>
        <c:auto val="1"/>
        <c:lblAlgn val="ctr"/>
        <c:lblOffset val="50"/>
      </c:catAx>
      <c:valAx>
        <c:axId val="130845696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130844160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1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2021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14.04.2022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к проекту 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2021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="" xmlns:p14="http://schemas.microsoft.com/office/powerpoint/2010/main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2021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212887,4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212879,5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7,4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214502,5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212887,4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31338,3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31242,4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183164,2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181645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217438,7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212879,5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-2936,2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2236,2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2021 г по сравнению с данными 2020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2021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31338,3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31242,4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28504,4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28789,3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18306,7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17914,1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1990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2395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774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731,3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143,4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873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861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2833,9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2453,1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609,1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806,5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115,4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1346,2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1423,7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803,3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424,6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(2021г)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18306,7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17914,1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66341,5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66341,5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27961,5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27961,5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84144,2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82624,9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183164,2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181645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2021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33495,8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33063,9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3627,4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3606,4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25091,6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23845,1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117268,9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115747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26822,7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26323,9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7407,9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217438,7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212879,5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33495,8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33063,9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-431,9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1369,3</a:t>
                      </a:r>
                    </a:p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-154,3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17472,3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17356,4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-115,1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4732,3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4668,9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-63,7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9710,7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9669,4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2021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3627,4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3606,4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1230,2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1230,2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2397,2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2376,2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25091,6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23845,1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-1246,5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1906,6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1850,5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21596,2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2021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21596,2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117268,9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115747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1521,9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18758,5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18758,5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83054,2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83054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12855,9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11585,5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-1270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-130,3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26822,7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26323,9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501,2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4834,9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4335,9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7407,9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-807,1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4121,8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3394,4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-727,4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4862</TotalTime>
  <Words>2684</Words>
  <Application>Microsoft Office PowerPoint</Application>
  <PresentationFormat>Экран (4:3)</PresentationFormat>
  <Paragraphs>668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452</cp:revision>
  <cp:lastPrinted>2017-03-15T11:37:31Z</cp:lastPrinted>
  <dcterms:modified xsi:type="dcterms:W3CDTF">2022-04-14T08:10:21Z</dcterms:modified>
</cp:coreProperties>
</file>