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166416.70000000001</c:v>
                </c:pt>
                <c:pt idx="1">
                  <c:v>137422.70000000001</c:v>
                </c:pt>
                <c:pt idx="2">
                  <c:v>135579.5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167962.7</c:v>
                </c:pt>
                <c:pt idx="1">
                  <c:v>138987.70000000001</c:v>
                </c:pt>
                <c:pt idx="2">
                  <c:v>137223.5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-1546</c:v>
                </c:pt>
                <c:pt idx="1">
                  <c:v>-1565</c:v>
                </c:pt>
                <c:pt idx="2">
                  <c:v>-1644</c:v>
                </c:pt>
              </c:numCache>
            </c:numRef>
          </c:val>
          <c:shape val="box"/>
        </c:ser>
        <c:dLbls>
          <c:showVal val="1"/>
        </c:dLbls>
        <c:shape val="cylinder"/>
        <c:axId val="63788928"/>
        <c:axId val="63790464"/>
        <c:axId val="0"/>
      </c:bar3DChart>
      <c:catAx>
        <c:axId val="6378892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63790464"/>
        <c:crosses val="autoZero"/>
        <c:auto val="1"/>
        <c:lblAlgn val="ctr"/>
        <c:lblOffset val="1000"/>
      </c:catAx>
      <c:valAx>
        <c:axId val="63790464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63788928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2249.9</c:v>
                </c:pt>
                <c:pt idx="1">
                  <c:v>1669.7</c:v>
                </c:pt>
                <c:pt idx="2">
                  <c:v>1733.7</c:v>
                </c:pt>
                <c:pt idx="3">
                  <c:v>1800.2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27634.400000000001</c:v>
                </c:pt>
                <c:pt idx="1">
                  <c:v>28744.400000000001</c:v>
                </c:pt>
                <c:pt idx="2">
                  <c:v>29449.4</c:v>
                </c:pt>
                <c:pt idx="3">
                  <c:v>30479.5</c:v>
                </c:pt>
              </c:numCache>
            </c:numRef>
          </c:val>
        </c:ser>
        <c:gapWidth val="75"/>
        <c:shape val="box"/>
        <c:axId val="177596288"/>
        <c:axId val="177597824"/>
        <c:axId val="0"/>
      </c:bar3DChart>
      <c:catAx>
        <c:axId val="177596288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7597824"/>
        <c:crosses val="autoZero"/>
        <c:lblAlgn val="ctr"/>
        <c:lblOffset val="100"/>
      </c:catAx>
      <c:valAx>
        <c:axId val="177597824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77596288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073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563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59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476"/>
          <c:y val="0"/>
          <c:w val="0.33509239714106076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612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81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045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86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393"/>
          <c:w val="0.41334653530162851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418"/>
          <c:w val="1"/>
          <c:h val="0.24971462482259513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69"/>
          <c:y val="1.7540613766929161E-3"/>
          <c:w val="0.79029599215110968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68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41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54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447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7.5172842314424768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1.3709091367463684</c:v>
                </c:pt>
                <c:pt idx="6">
                  <c:v>11.550874905309172</c:v>
                </c:pt>
                <c:pt idx="7">
                  <c:v>0.83924605641145056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791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17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651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52.17314211990508</c:v>
                </c:pt>
                <c:pt idx="1">
                  <c:v>0.63744623702141945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10.838939697408671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2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89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695E-2"/>
                  <c:y val="1.366053711053198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90084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0.63887143448351669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14.678971953212201</c:v>
                </c:pt>
                <c:pt idx="5">
                  <c:v>1.4312583136718351</c:v>
                </c:pt>
                <c:pt idx="6">
                  <c:v>10.392657541769541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168.6</c:v>
                </c:pt>
                <c:pt idx="1">
                  <c:v>30.1</c:v>
                </c:pt>
                <c:pt idx="2">
                  <c:v>138.69999999999999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159.5</c:v>
                </c:pt>
                <c:pt idx="1">
                  <c:v>29.2</c:v>
                </c:pt>
                <c:pt idx="2">
                  <c:v>130.30000000000001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2024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161,7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161.69999999999999</c:v>
                </c:pt>
                <c:pt idx="1">
                  <c:v>29.4</c:v>
                </c:pt>
                <c:pt idx="2">
                  <c:v>132.30000000000001</c:v>
                </c:pt>
              </c:numCache>
            </c:numRef>
          </c:val>
        </c:ser>
        <c:dLbls>
          <c:showVal val="1"/>
        </c:dLbls>
        <c:shape val="box"/>
        <c:axId val="136981504"/>
        <c:axId val="137007872"/>
        <c:axId val="0"/>
      </c:bar3DChart>
      <c:catAx>
        <c:axId val="13698150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37007872"/>
        <c:crosses val="autoZero"/>
        <c:lblAlgn val="ctr"/>
        <c:lblOffset val="100"/>
      </c:catAx>
      <c:valAx>
        <c:axId val="137007872"/>
        <c:scaling>
          <c:orientation val="minMax"/>
        </c:scaling>
        <c:delete val="1"/>
        <c:axPos val="l"/>
        <c:numFmt formatCode="General" sourceLinked="0"/>
        <c:tickLblPos val="nextTo"/>
        <c:crossAx val="136981504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2952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29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2022год </c:v>
                </c:pt>
                <c:pt idx="2">
                  <c:v>2023 год </c:v>
                </c:pt>
                <c:pt idx="3">
                  <c:v>2024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30</c:v>
                </c:pt>
                <c:pt idx="1">
                  <c:v>29.2</c:v>
                </c:pt>
                <c:pt idx="2">
                  <c:v>29.4</c:v>
                </c:pt>
                <c:pt idx="3">
                  <c:v>38.800000000000011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,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</a:t>
                    </a:r>
                    <a:r>
                      <a:rPr lang="en-US" smtClean="0"/>
                      <a:t>,1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2022год </c:v>
                </c:pt>
                <c:pt idx="2">
                  <c:v>2023 год </c:v>
                </c:pt>
                <c:pt idx="3">
                  <c:v>2024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174.93100000000001</c:v>
                </c:pt>
                <c:pt idx="1">
                  <c:v>115.8</c:v>
                </c:pt>
                <c:pt idx="2">
                  <c:v>112.9</c:v>
                </c:pt>
                <c:pt idx="3">
                  <c:v>104.60000000000001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22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2022год </c:v>
                </c:pt>
                <c:pt idx="2">
                  <c:v>2023 год </c:v>
                </c:pt>
                <c:pt idx="3">
                  <c:v>2024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2022год </c:v>
                </c:pt>
                <c:pt idx="2">
                  <c:v>2023 год </c:v>
                </c:pt>
                <c:pt idx="3">
                  <c:v>2024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74"/>
        <c:gapDepth val="85"/>
        <c:shape val="box"/>
        <c:axId val="178148480"/>
        <c:axId val="178150016"/>
        <c:axId val="0"/>
      </c:bar3DChart>
      <c:catAx>
        <c:axId val="17814848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8150016"/>
        <c:crosses val="autoZero"/>
        <c:auto val="1"/>
        <c:lblAlgn val="ctr"/>
        <c:lblOffset val="100"/>
      </c:catAx>
      <c:valAx>
        <c:axId val="178150016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8148480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291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27"/>
          <c:y val="4.3382270261607334E-2"/>
          <c:w val="0.67614537421112952"/>
          <c:h val="0.8711672752735104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30,4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31,3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32,3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 </c:v>
                </c:pt>
                <c:pt idx="2">
                  <c:v>2023 год </c:v>
                </c:pt>
                <c:pt idx="3">
                  <c:v>2023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4602.2</c:v>
                </c:pt>
                <c:pt idx="1">
                  <c:v>4779.8</c:v>
                </c:pt>
                <c:pt idx="2">
                  <c:v>4869.7</c:v>
                </c:pt>
                <c:pt idx="3">
                  <c:v>4977.8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22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 </c:v>
                </c:pt>
                <c:pt idx="2">
                  <c:v>2023 год </c:v>
                </c:pt>
                <c:pt idx="3">
                  <c:v>2023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 </c:v>
                </c:pt>
                <c:pt idx="2">
                  <c:v>2023 год </c:v>
                </c:pt>
                <c:pt idx="3">
                  <c:v>2023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79411200"/>
        <c:axId val="179511296"/>
        <c:axId val="0"/>
      </c:bar3DChart>
      <c:catAx>
        <c:axId val="17941120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9511296"/>
        <c:crosses val="autoZero"/>
        <c:auto val="1"/>
        <c:lblAlgn val="ctr"/>
        <c:lblOffset val="100"/>
      </c:catAx>
      <c:valAx>
        <c:axId val="179511296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9411200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636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75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15"/>
                  <c:y val="0.14392868099246531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687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632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7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7.9085459167179453</c:v>
                </c:pt>
                <c:pt idx="4">
                  <c:v>3.0471114785243647</c:v>
                </c:pt>
                <c:pt idx="5">
                  <c:v>3.9320456399564492</c:v>
                </c:pt>
                <c:pt idx="6">
                  <c:v>1.3939269933264828</c:v>
                </c:pt>
                <c:pt idx="7">
                  <c:v>1.323692397761598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2023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095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34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65.005205136911457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1.2647804019850435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2022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734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75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286"/>
                  <c:y val="0.1562833698000504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2023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578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63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09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2022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089"/>
          <c:y val="0.87357507415001312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2024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312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26"/>
                  <c:y val="-0.2491367401377408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73"/>
          <c:y val="6.6516899553312331E-2"/>
          <c:w val="0.85651460393432444"/>
          <c:h val="0.73740628145693932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2022 год</c:v>
                </c:pt>
                <c:pt idx="1">
                  <c:v>2023 год</c:v>
                </c:pt>
                <c:pt idx="2">
                  <c:v>2024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110</c:v>
                </c:pt>
                <c:pt idx="2">
                  <c:v>100</c:v>
                </c:pt>
              </c:numCache>
            </c:numRef>
          </c:val>
        </c:ser>
        <c:gapWidth val="106"/>
        <c:gapDepth val="80"/>
        <c:shape val="box"/>
        <c:axId val="180488064"/>
        <c:axId val="180489600"/>
        <c:axId val="0"/>
      </c:bar3DChart>
      <c:catAx>
        <c:axId val="18048806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80489600"/>
        <c:crosses val="autoZero"/>
        <c:auto val="1"/>
        <c:lblAlgn val="ctr"/>
        <c:lblOffset val="100"/>
      </c:catAx>
      <c:valAx>
        <c:axId val="180489600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80488064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323E-2"/>
          <c:y val="7.5088400139448563E-2"/>
          <c:w val="0.77508165759360637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4025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41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565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136122</c:v>
                </c:pt>
                <c:pt idx="1">
                  <c:v>9795</c:v>
                </c:pt>
                <c:pt idx="2">
                  <c:v>19553</c:v>
                </c:pt>
                <c:pt idx="3">
                  <c:v>80.3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44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262E-3"/>
                  <c:y val="-4.830251681018403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88084.9</c:v>
                </c:pt>
                <c:pt idx="1">
                  <c:v>8334.6</c:v>
                </c:pt>
                <c:pt idx="2">
                  <c:v>18942</c:v>
                </c:pt>
                <c:pt idx="3">
                  <c:v>82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65E-3"/>
                  <c:y val="0.266442931652549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219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82114.7</c:v>
                </c:pt>
                <c:pt idx="1">
                  <c:v>8439.6</c:v>
                </c:pt>
                <c:pt idx="2">
                  <c:v>12132.2</c:v>
                </c:pt>
                <c:pt idx="3">
                  <c:v>85.2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683E-2"/>
                  <c:y val="-3.194198692286363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45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2012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80025</c:v>
                </c:pt>
                <c:pt idx="1">
                  <c:v>8640.7999999999938</c:v>
                </c:pt>
                <c:pt idx="2">
                  <c:v>13377</c:v>
                </c:pt>
                <c:pt idx="3">
                  <c:v>88.5</c:v>
                </c:pt>
              </c:numCache>
            </c:numRef>
          </c:val>
        </c:ser>
        <c:gapWidth val="110"/>
        <c:shape val="cylinder"/>
        <c:axId val="180801536"/>
        <c:axId val="180803072"/>
        <c:axId val="0"/>
      </c:bar3DChart>
      <c:catAx>
        <c:axId val="18080153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80803072"/>
        <c:crosses val="autoZero"/>
        <c:auto val="1"/>
        <c:lblAlgn val="ctr"/>
        <c:lblOffset val="100"/>
      </c:catAx>
      <c:valAx>
        <c:axId val="180803072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808015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686"/>
          <c:y val="0.28632474936090241"/>
          <c:w val="0.14010583186230438"/>
          <c:h val="0.38294316196981176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77"/>
          <c:y val="5.5993288385033514E-2"/>
          <c:w val="0.7915813962590017"/>
          <c:h val="0.7525128321738077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54E-2"/>
                  <c:y val="-4.409169702416202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09E-2"/>
                  <c:y val="2.869360761245011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136122</c:v>
                </c:pt>
                <c:pt idx="1">
                  <c:v>87074</c:v>
                </c:pt>
                <c:pt idx="2" formatCode="0.0">
                  <c:v>79781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81068160"/>
        <c:axId val="181069696"/>
        <c:axId val="0"/>
      </c:bar3DChart>
      <c:catAx>
        <c:axId val="18106816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81069696"/>
        <c:crosses val="autoZero"/>
        <c:auto val="1"/>
        <c:lblAlgn val="ctr"/>
        <c:lblOffset val="100"/>
      </c:catAx>
      <c:valAx>
        <c:axId val="181069696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81068160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675"/>
          <c:y val="0.17644089892789777"/>
          <c:w val="0.7915813962590017"/>
          <c:h val="0.6650316473561012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54E-2"/>
                  <c:y val="-4.409169702416202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09E-2"/>
                  <c:y val="2.869360761245011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19.5</c:v>
                </c:pt>
                <c:pt idx="1">
                  <c:v>18.3</c:v>
                </c:pt>
                <c:pt idx="2" formatCode="0.0">
                  <c:v>16.7</c:v>
                </c:pt>
                <c:pt idx="3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80996736"/>
        <c:axId val="181080448"/>
        <c:axId val="0"/>
      </c:bar3DChart>
      <c:catAx>
        <c:axId val="18099673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81080448"/>
        <c:crosses val="autoZero"/>
        <c:auto val="1"/>
        <c:lblAlgn val="ctr"/>
        <c:lblOffset val="100"/>
      </c:catAx>
      <c:valAx>
        <c:axId val="1810804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80996736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774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54E-2"/>
                  <c:y val="-4.409169702416202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09E-2"/>
                  <c:y val="2.8693607612450111E-3"/>
                </c:manualLayout>
              </c:layout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6,9</a:t>
                    </a:r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11.3</c:v>
                </c:pt>
                <c:pt idx="1">
                  <c:v>17.3</c:v>
                </c:pt>
                <c:pt idx="2" formatCode="0.0">
                  <c:v>6.3</c:v>
                </c:pt>
                <c:pt idx="3">
                  <c:v>6.3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81179136"/>
        <c:axId val="181180672"/>
        <c:axId val="0"/>
      </c:bar3DChart>
      <c:catAx>
        <c:axId val="181179136"/>
        <c:scaling>
          <c:orientation val="minMax"/>
        </c:scaling>
        <c:axPos val="b"/>
        <c:numFmt formatCode="General" sourceLinked="0"/>
        <c:tickLblPos val="nextTo"/>
        <c:crossAx val="181180672"/>
        <c:crosses val="autoZero"/>
        <c:auto val="1"/>
        <c:lblAlgn val="ctr"/>
        <c:lblOffset val="100"/>
      </c:catAx>
      <c:valAx>
        <c:axId val="181180672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81179136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77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87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0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81353472"/>
        <c:axId val="181359360"/>
        <c:axId val="0"/>
      </c:bar3DChart>
      <c:catAx>
        <c:axId val="18135347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81359360"/>
        <c:crosses val="autoZero"/>
        <c:auto val="1"/>
        <c:lblAlgn val="ctr"/>
        <c:lblOffset val="100"/>
      </c:catAx>
      <c:valAx>
        <c:axId val="181359360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81353472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106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11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2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2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43466</c:v>
                </c:pt>
                <c:pt idx="1">
                  <c:v>43831</c:v>
                </c:pt>
                <c:pt idx="2">
                  <c:v>44197</c:v>
                </c:pt>
                <c:pt idx="3">
                  <c:v>44197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81519872"/>
        <c:axId val="181521408"/>
        <c:axId val="0"/>
      </c:bar3DChart>
      <c:dateAx>
        <c:axId val="181519872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81521408"/>
        <c:crosses val="autoZero"/>
        <c:auto val="1"/>
        <c:lblOffset val="100"/>
        <c:baseTimeUnit val="years"/>
      </c:dateAx>
      <c:valAx>
        <c:axId val="18152140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8151987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682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30060,2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29247,7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29416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2021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smtClean="0">
              <a:solidFill>
                <a:schemeClr val="tx1"/>
              </a:solidFill>
              <a:latin typeface="Arial Narrow" panose="020B0606020202030204" pitchFamily="34" charset="0"/>
            </a:rPr>
            <a:t>2023 </a:t>
          </a:r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145,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142,3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143,4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204,9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2021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25.11.2021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58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323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737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02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763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04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680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0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39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77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403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69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31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29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64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926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83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389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4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607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500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20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608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41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057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117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41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69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025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688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87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19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409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005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0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672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406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421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704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772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855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209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958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10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25.11.2021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968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32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542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64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96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99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29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024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765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754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097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25.11.2021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31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505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14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6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1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46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249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069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66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512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639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953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11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370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330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66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120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507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71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072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46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25.11.2021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808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956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916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36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59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087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942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762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939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79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54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6183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575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60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482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414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18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419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77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695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138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14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08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607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8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89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434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854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87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35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8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52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41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71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98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002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23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973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31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67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4792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53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113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542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755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84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26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71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16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372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421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699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502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49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59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проекту  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2022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2023-2024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668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06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811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97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10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751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42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05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8468101"/>
              </p:ext>
            </p:extLst>
          </p:nvPr>
        </p:nvGraphicFramePr>
        <p:xfrm>
          <a:off x="323528" y="843558"/>
          <a:ext cx="8542739" cy="3956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2021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2022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к 2021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2023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2021 к 2020в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2024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201995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145023,4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142270,9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143367,7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29884,3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30414,1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31183,1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32279,8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172110,7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114609,3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111087,8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111087,9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58235,7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34671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36164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36164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81412,4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71539,7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66521,5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66521,6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27762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4883,2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4886,9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4886,9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204931,2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145023,4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142270,9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143367,7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2022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2023 и 2024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1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17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2023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2024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18307,1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18245,9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18792,7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19356,5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5730,8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6489,3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6583,8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6982,5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2723,9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3104,4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3131,9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3161,9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872,6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904,8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941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987,6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585,1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714,5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743,1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772,8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5,7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817,6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850,4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803,3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93,7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97,4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101,3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29884,3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30414,1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31183,1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32279,8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25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29487,1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813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 – 30,4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2023 ГОД – 31.2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 – 29,9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70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16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786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7041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25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2022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составляет129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МЛН РУБ или 88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676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761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xmlns="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xmlns="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33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678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59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619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6928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2015-2022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877917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820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3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14443</TotalTime>
  <Words>1540</Words>
  <Application>Microsoft Office PowerPoint</Application>
  <PresentationFormat>Экран (16:9)</PresentationFormat>
  <Paragraphs>592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2015-2022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1512</cp:revision>
  <cp:lastPrinted>2017-12-08T09:51:41Z</cp:lastPrinted>
  <dcterms:created xsi:type="dcterms:W3CDTF">2013-10-29T07:14:12Z</dcterms:created>
  <dcterms:modified xsi:type="dcterms:W3CDTF">2021-11-25T06:46:48Z</dcterms:modified>
</cp:coreProperties>
</file>