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79" r:id="rId34"/>
    <p:sldId id="280" r:id="rId35"/>
    <p:sldId id="281" r:id="rId36"/>
    <p:sldId id="282" r:id="rId37"/>
    <p:sldId id="283" r:id="rId38"/>
    <p:sldId id="266" r:id="rId39"/>
    <p:sldId id="320" r:id="rId40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537E-2"/>
          <c:y val="5.6956868245720313E-2"/>
          <c:w val="0.88008788813223426"/>
          <c:h val="0.84807570106368502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2017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223890.4</c:v>
                </c:pt>
                <c:pt idx="1">
                  <c:v>203142.7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2017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221292</c:v>
                </c:pt>
                <c:pt idx="1">
                  <c:v>202052.8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2017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2598.1999999999998</c:v>
                </c:pt>
                <c:pt idx="1">
                  <c:v>1089.9000000000001</c:v>
                </c:pt>
              </c:numCache>
            </c:numRef>
          </c:val>
        </c:ser>
        <c:dLbls>
          <c:showVal val="1"/>
        </c:dLbls>
        <c:gapWidth val="75"/>
        <c:axId val="146469248"/>
        <c:axId val="146470784"/>
      </c:barChart>
      <c:catAx>
        <c:axId val="146469248"/>
        <c:scaling>
          <c:orientation val="minMax"/>
        </c:scaling>
        <c:axPos val="b"/>
        <c:majorTickMark val="none"/>
        <c:tickLblPos val="nextTo"/>
        <c:crossAx val="146470784"/>
        <c:crosses val="autoZero"/>
        <c:auto val="1"/>
        <c:lblAlgn val="ctr"/>
        <c:lblOffset val="100"/>
      </c:catAx>
      <c:valAx>
        <c:axId val="146470784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146469248"/>
        <c:crosses val="autoZero"/>
        <c:crossBetween val="between"/>
      </c:valAx>
    </c:plotArea>
    <c:legend>
      <c:legendPos val="b"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2020</c:v>
                </c:pt>
              </c:strCache>
            </c:strRef>
          </c:tx>
          <c:dLbls>
            <c:dLbl>
              <c:idx val="1"/>
              <c:layout>
                <c:manualLayout>
                  <c:x val="1.7406437997239941E-3"/>
                  <c:y val="5.188068504563786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3864</c:v>
                </c:pt>
                <c:pt idx="1">
                  <c:v>26788.3</c:v>
                </c:pt>
                <c:pt idx="2">
                  <c:v>193221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2019 год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3074.4</c:v>
                </c:pt>
                <c:pt idx="1">
                  <c:v>26784.799999999996</c:v>
                </c:pt>
                <c:pt idx="2">
                  <c:v>158433</c:v>
                </c:pt>
              </c:numCache>
            </c:numRef>
          </c:val>
        </c:ser>
        <c:axId val="150339968"/>
        <c:axId val="150341504"/>
      </c:barChart>
      <c:catAx>
        <c:axId val="150339968"/>
        <c:scaling>
          <c:orientation val="minMax"/>
        </c:scaling>
        <c:axPos val="b"/>
        <c:tickLblPos val="nextTo"/>
        <c:crossAx val="150341504"/>
        <c:crosses val="autoZero"/>
        <c:auto val="1"/>
        <c:lblAlgn val="ctr"/>
        <c:lblOffset val="100"/>
      </c:catAx>
      <c:valAx>
        <c:axId val="150341504"/>
        <c:scaling>
          <c:orientation val="minMax"/>
        </c:scaling>
        <c:axPos val="l"/>
        <c:majorGridlines/>
        <c:numFmt formatCode="#,##0.0" sourceLinked="1"/>
        <c:tickLblPos val="nextTo"/>
        <c:crossAx val="150339968"/>
        <c:crosses val="autoZero"/>
        <c:crossBetween val="between"/>
      </c:valAx>
    </c:plotArea>
    <c:legend>
      <c:legendPos val="r"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17174.099999999991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573"/>
          <c:y val="5.4349477015522132E-2"/>
          <c:w val="0.32043983488848032"/>
          <c:h val="0.92055898445091233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22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17174,1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2019 год (факт)</c:v>
                </c:pt>
                <c:pt idx="1">
                  <c:v>2020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16369</c:v>
                </c:pt>
                <c:pt idx="1">
                  <c:v>16027.7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2019 год (факт)</c:v>
                </c:pt>
                <c:pt idx="1">
                  <c:v>2020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151400448"/>
        <c:axId val="151401984"/>
        <c:axId val="0"/>
      </c:bar3DChart>
      <c:catAx>
        <c:axId val="151400448"/>
        <c:scaling>
          <c:orientation val="minMax"/>
        </c:scaling>
        <c:axPos val="b"/>
        <c:numFmt formatCode="General" sourceLinked="0"/>
        <c:majorTickMark val="none"/>
        <c:tickLblPos val="nextTo"/>
        <c:crossAx val="151401984"/>
        <c:crosses val="autoZero"/>
        <c:auto val="1"/>
        <c:lblAlgn val="ctr"/>
        <c:lblOffset val="100"/>
      </c:catAx>
      <c:valAx>
        <c:axId val="15140198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</c:title>
        <c:numFmt formatCode="#,##0.0" sourceLinked="1"/>
        <c:majorTickMark val="none"/>
        <c:tickLblPos val="nextTo"/>
        <c:crossAx val="151400448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422"/>
          <c:y val="1.4752776496064261E-2"/>
          <c:w val="0.66346980374048126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01.01.2019,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01.01.2020,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151422848"/>
        <c:axId val="151424384"/>
        <c:axId val="0"/>
      </c:bar3DChart>
      <c:catAx>
        <c:axId val="151422848"/>
        <c:scaling>
          <c:orientation val="minMax"/>
        </c:scaling>
        <c:axPos val="b"/>
        <c:majorTickMark val="none"/>
        <c:tickLblPos val="nextTo"/>
        <c:crossAx val="151424384"/>
        <c:crosses val="autoZero"/>
        <c:auto val="1"/>
        <c:lblAlgn val="ctr"/>
        <c:lblOffset val="100"/>
      </c:catAx>
      <c:valAx>
        <c:axId val="151424384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15142284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2019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162E-3"/>
                  <c:y val="-3.7275444736074817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162E-3"/>
                  <c:y val="7.9753572470108447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623"/>
          <c:y val="0.21848656846347417"/>
          <c:w val="0.31566938007889117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8906"/>
          <c:h val="0.69882128370317675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37536.300000000003</c:v>
                </c:pt>
                <c:pt idx="1">
                  <c:v>34564.9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21704</c:v>
                </c:pt>
                <c:pt idx="1">
                  <c:v>1373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27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100719</c:v>
                </c:pt>
                <c:pt idx="1">
                  <c:v>90822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634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8691</c:v>
                </c:pt>
              </c:numCache>
            </c:numRef>
          </c:val>
        </c:ser>
        <c:dLbls>
          <c:showVal val="1"/>
        </c:dLbls>
        <c:gapWidth val="75"/>
        <c:shape val="box"/>
        <c:axId val="167584512"/>
        <c:axId val="167586048"/>
        <c:axId val="0"/>
      </c:bar3DChart>
      <c:catAx>
        <c:axId val="167584512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67586048"/>
        <c:crosses val="autoZero"/>
        <c:auto val="1"/>
        <c:lblAlgn val="ctr"/>
        <c:lblOffset val="100"/>
      </c:catAx>
      <c:valAx>
        <c:axId val="167586048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167584512"/>
        <c:crosses val="autoZero"/>
        <c:crossBetween val="between"/>
      </c:valAx>
    </c:plotArea>
    <c:legend>
      <c:legendPos val="b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6006"/>
          <c:h val="0.69792141150983544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89"/>
          <c:y val="2.5527134411965996E-2"/>
          <c:w val="0.43415542094492132"/>
          <c:h val="0.88187514983715043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168677760"/>
        <c:axId val="168679296"/>
        <c:axId val="0"/>
      </c:bar3DChart>
      <c:catAx>
        <c:axId val="168677760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8679296"/>
        <c:crosses val="autoZero"/>
        <c:auto val="1"/>
        <c:lblAlgn val="ctr"/>
        <c:lblOffset val="50"/>
      </c:catAx>
      <c:valAx>
        <c:axId val="168679296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168677760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495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2020 </a:t>
          </a:r>
          <a:r>
            <a:rPr lang="ru-RU" sz="2400" b="1" dirty="0"/>
            <a:t>год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17.11.2021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к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проекту решения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2020 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:p14="http://schemas.microsoft.com/office/powerpoint/2010/main" xmlns="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2020 год и на плановый период 2021 и 2022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2020 год и на плановый период 2021 и 2022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2020-2022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2020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223890,4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221292,2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2160,3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235311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223890,4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31292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30652,3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204019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193237,7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237916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221292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-2601,1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2598,1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2601,1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-2598,1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2020 г по сравнению с данными 2017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2020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6301279"/>
              </p:ext>
            </p:extLst>
          </p:nvPr>
        </p:nvGraphicFramePr>
        <p:xfrm>
          <a:off x="647564" y="836712"/>
          <a:ext cx="7710857" cy="5748887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31292,1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30652,3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28820,7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26788,3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18612,9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17174,1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3098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2858,5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244,5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350,5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143,4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42,1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751,1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889,1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2471,3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3864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156,4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585,1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1188,1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50,7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1586,2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1626,6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1019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424,6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(2020г)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(2020г)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18612,9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17174,1</a:t>
                      </a: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61721,6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61721,6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52954,8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49541,1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87722,6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80334,7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204021,9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193238,1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2020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08599178"/>
              </p:ext>
            </p:extLst>
          </p:nvPr>
        </p:nvGraphicFramePr>
        <p:xfrm>
          <a:off x="467544" y="1052736"/>
          <a:ext cx="8208912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1375002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33048,9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31884,1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2741,9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16162,4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11418,9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1375,3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1253,6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146464,6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140059,1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22564,8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22035,6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9027,2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7278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3105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2160,3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237916,1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221292,2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33048,9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31884,1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-1164,8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1314,6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17102,2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16821,1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-281,1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3994,1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3928,4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-65,7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9216,1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8527,7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-688,4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2020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2741,9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1340,6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1321,1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9238295"/>
              </p:ext>
            </p:extLst>
          </p:nvPr>
        </p:nvGraphicFramePr>
        <p:xfrm>
          <a:off x="0" y="1285860"/>
          <a:ext cx="8640962" cy="23574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16162,4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11418,9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-4743,4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409,3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5467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11306,4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9154,7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2151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2020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5945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756084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pic>
        <p:nvPicPr>
          <p:cNvPr id="10242" name="Picture 2" descr="http://iqstart.3dn.ru/Ti/20140429110504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51635"/>
            <a:ext cx="331236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gkh64.ru/uploads/posts/2014-08/1407826064_gil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0052" y="3656524"/>
            <a:ext cx="3276364" cy="272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40587767"/>
              </p:ext>
            </p:extLst>
          </p:nvPr>
        </p:nvGraphicFramePr>
        <p:xfrm>
          <a:off x="611559" y="985433"/>
          <a:ext cx="8208913" cy="2604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2945"/>
                <a:gridCol w="725077"/>
                <a:gridCol w="701175"/>
                <a:gridCol w="876467"/>
                <a:gridCol w="780852"/>
                <a:gridCol w="645398"/>
                <a:gridCol w="594890"/>
                <a:gridCol w="1142109"/>
              </a:tblGrid>
              <a:tr h="88136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834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68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1375,3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1253,6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-121,7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038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944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572,6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572,6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9962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146464,6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140059,1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-6405,5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24309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21970,6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-2338,4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107818,1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105580,6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-2237,5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12133,9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10797,9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-1336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-414,3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1784,8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1705,5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-79,3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22564,8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22035,6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-529,2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18029,9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18028,2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4534,9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4007,4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-527,5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9027,2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7278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-1749,2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1682,2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1673,9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3823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2230,8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-1592,2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-83,4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-83,4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3705</TotalTime>
  <Words>2724</Words>
  <Application>Microsoft Office PowerPoint</Application>
  <PresentationFormat>Экран (4:3)</PresentationFormat>
  <Paragraphs>687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374</cp:revision>
  <cp:lastPrinted>2017-03-15T11:37:31Z</cp:lastPrinted>
  <dcterms:modified xsi:type="dcterms:W3CDTF">2021-11-17T13:00:07Z</dcterms:modified>
</cp:coreProperties>
</file>