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7" r:id="rId2"/>
    <p:sldId id="304" r:id="rId3"/>
    <p:sldId id="344" r:id="rId4"/>
    <p:sldId id="305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4" r:id="rId15"/>
    <p:sldId id="345" r:id="rId16"/>
  </p:sldIdLst>
  <p:sldSz cx="9144000" cy="5143500" type="screen16x9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OfficeUSER" initials="A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FFFF"/>
    <a:srgbClr val="FF0D0D"/>
    <a:srgbClr val="8C9EB2"/>
    <a:srgbClr val="000000"/>
    <a:srgbClr val="EA0000"/>
    <a:srgbClr val="F7F1E9"/>
    <a:srgbClr val="F2EAD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46" autoAdjust="0"/>
    <p:restoredTop sz="99763" autoAdjust="0"/>
  </p:normalViewPr>
  <p:slideViewPr>
    <p:cSldViewPr>
      <p:cViewPr>
        <p:scale>
          <a:sx n="100" d="100"/>
          <a:sy n="100" d="100"/>
        </p:scale>
        <p:origin x="-246" y="-8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9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9026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2442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95373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87062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134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6139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1972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7737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334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191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5113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8DE74-1853-4FCF-B2F0-53CEB07975A4}" type="datetimeFigureOut">
              <a:rPr lang="ru-RU" smtClean="0"/>
              <a:pPr/>
              <a:t>01.09.2021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6EC09-F960-4199-B543-D3760DA53459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5670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1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1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6" name="Picture 2" descr="D:\БФТ\2014\Презентации\роструд\Материал\пд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5048" y="1779662"/>
            <a:ext cx="4453905" cy="9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38754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99776" y="319892"/>
            <a:ext cx="6971841" cy="398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683568" y="1419622"/>
            <a:ext cx="2162276" cy="2160240"/>
            <a:chOff x="6172200" y="4590092"/>
            <a:chExt cx="1888687" cy="1886908"/>
          </a:xfrm>
        </p:grpSpPr>
        <p:grpSp>
          <p:nvGrpSpPr>
            <p:cNvPr id="15" name="Группа 14"/>
            <p:cNvGrpSpPr/>
            <p:nvPr/>
          </p:nvGrpSpPr>
          <p:grpSpPr>
            <a:xfrm>
              <a:off x="6172200" y="4590092"/>
              <a:ext cx="1888687" cy="1734508"/>
              <a:chOff x="6408751" y="4525056"/>
              <a:chExt cx="1888687" cy="1734508"/>
            </a:xfrm>
          </p:grpSpPr>
          <p:pic>
            <p:nvPicPr>
              <p:cNvPr id="17" name="Picture 3" descr="D:\БФТ\2014\Иконки png\seo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08751" y="4525056"/>
                <a:ext cx="1734508" cy="173450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4" descr="D:\БФТ\2014\Иконки png\Accounting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88001" y="5488672"/>
                <a:ext cx="809437" cy="6677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3" descr="D:\БФТ\2014\Иконки png\069742-blue-metallic-orb-icon-alphanumeric-percent-sig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6600" y="5662083"/>
              <a:ext cx="698500" cy="8149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D:\БФТ\2014\Иконки png\AppIco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717838"/>
            <a:ext cx="1683713" cy="168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БФТ\2014\Иконки png\devicelock-product-icon-2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9503" y="1634617"/>
            <a:ext cx="1900609" cy="201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1560" y="3623982"/>
            <a:ext cx="2435595" cy="1108008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Увеличение трудовой занятости населения и снижение уровня безработицы 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07268" y="3623982"/>
            <a:ext cx="2729465" cy="892564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Стимулирование трудовой миграции в Российской Федерации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8184" y="3623982"/>
            <a:ext cx="2302718" cy="892564"/>
          </a:xfrm>
          <a:prstGeom prst="rect">
            <a:avLst/>
          </a:prstGeom>
          <a:noFill/>
        </p:spPr>
        <p:txBody>
          <a:bodyPr wrap="square" lIns="243852" tIns="121926" rIns="243852" bIns="121926" rtlCol="0">
            <a:spAutoFit/>
          </a:bodyPr>
          <a:lstStyle/>
          <a:p>
            <a:pPr algn="ctr">
              <a:buClr>
                <a:srgbClr val="FF0000"/>
              </a:buClr>
            </a:pPr>
            <a:r>
              <a:rPr lang="ru-RU" sz="14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общероссийской базы вакансий</a:t>
            </a:r>
            <a:endParaRPr lang="ru-RU" sz="14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2853780" y="267495"/>
            <a:ext cx="3436440" cy="719451"/>
            <a:chOff x="2853780" y="267495"/>
            <a:chExt cx="3436440" cy="71945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53780" y="267495"/>
              <a:ext cx="3436440" cy="719451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3613247" y="376377"/>
              <a:ext cx="191751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5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ЦЕЛИ СОЗДАНИЯ</a:t>
              </a:r>
              <a:endParaRPr lang="ru-RU" sz="15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6100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3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7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37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75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375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75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375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-2" y="97"/>
            <a:ext cx="9144000" cy="51435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1203598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ЦЕНТРЫ ЗАНЯТОСТИ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63546" y="1203598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РАБОТОДАТЕЛИ самостоятельно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56176" y="1203598"/>
            <a:ext cx="223987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КОММЕРЧЕСКИЕ ПОРТАЛЫ В СФЕРЕ ЗАНЯТОСТИ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853780" y="267495"/>
            <a:ext cx="3436440" cy="719451"/>
            <a:chOff x="2853780" y="267495"/>
            <a:chExt cx="3436440" cy="71945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53780" y="267495"/>
              <a:ext cx="3436440" cy="719451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8" name="TextBox 7"/>
            <p:cNvSpPr txBox="1"/>
            <p:nvPr/>
          </p:nvSpPr>
          <p:spPr>
            <a:xfrm>
              <a:off x="3274214" y="376377"/>
              <a:ext cx="2595583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5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НАПОЛНЕНИЕ ПОРТАЛА</a:t>
              </a:r>
              <a:endParaRPr lang="ru-RU" sz="15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1956607" y="2498581"/>
            <a:ext cx="5230787" cy="1281151"/>
            <a:chOff x="2045325" y="2513174"/>
            <a:chExt cx="5230787" cy="1426728"/>
          </a:xfrm>
        </p:grpSpPr>
        <p:cxnSp>
          <p:nvCxnSpPr>
            <p:cNvPr id="10" name="Соединительная линия уступом 9"/>
            <p:cNvCxnSpPr/>
            <p:nvPr/>
          </p:nvCxnSpPr>
          <p:spPr>
            <a:xfrm>
              <a:off x="2045325" y="2513175"/>
              <a:ext cx="2526673" cy="490622"/>
            </a:xfrm>
            <a:prstGeom prst="bentConnector3">
              <a:avLst>
                <a:gd name="adj1" fmla="val -188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Соединительная линия уступом 12"/>
            <p:cNvCxnSpPr/>
            <p:nvPr/>
          </p:nvCxnSpPr>
          <p:spPr>
            <a:xfrm rot="10800000" flipV="1">
              <a:off x="4572000" y="2513174"/>
              <a:ext cx="2704112" cy="490621"/>
            </a:xfrm>
            <a:prstGeom prst="bentConnector3">
              <a:avLst>
                <a:gd name="adj1" fmla="val -85"/>
              </a:avLst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572000" y="2658751"/>
              <a:ext cx="5" cy="1281151"/>
            </a:xfrm>
            <a:prstGeom prst="line">
              <a:avLst/>
            </a:prstGeom>
            <a:ln w="19050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Прямоугольник 19"/>
          <p:cNvSpPr/>
          <p:nvPr/>
        </p:nvSpPr>
        <p:spPr>
          <a:xfrm>
            <a:off x="1874973" y="4299942"/>
            <a:ext cx="16169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ИНФОМАТ</a:t>
            </a:r>
            <a:endParaRPr lang="ru-RU" sz="1100" b="1" dirty="0">
              <a:solidFill>
                <a:schemeClr val="tx1">
                  <a:lumMod val="50000"/>
                  <a:lumOff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47381" y="4299942"/>
            <a:ext cx="161690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МОБИЛЬНАЯ ВЕРСИЯ</a:t>
            </a:r>
            <a:endParaRPr lang="ru-RU" sz="1100" b="1" dirty="0">
              <a:solidFill>
                <a:schemeClr val="tx1">
                  <a:lumMod val="50000"/>
                  <a:lumOff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5" name="Picture 4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349610" y="3200653"/>
            <a:ext cx="2300764" cy="1386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3675173" y="4614396"/>
            <a:ext cx="161690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РАБОТА В РОССИИ</a:t>
            </a:r>
            <a:endParaRPr lang="ru-RU" sz="11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172089" y="1617750"/>
            <a:ext cx="903967" cy="1024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>
            <a:off x="6799069" y="1688950"/>
            <a:ext cx="869275" cy="737623"/>
            <a:chOff x="7436313" y="1968659"/>
            <a:chExt cx="954086" cy="809589"/>
          </a:xfrm>
        </p:grpSpPr>
        <p:pic>
          <p:nvPicPr>
            <p:cNvPr id="3074" name="Picture 2" descr="C:\Users\a.romashkina\Desktop\logo-job-ru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6313" y="2571750"/>
              <a:ext cx="954086" cy="206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5" name="Picture 3" descr="C:\Users\a.romashkina\Desktop\logo-hh-ru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6313" y="1968659"/>
              <a:ext cx="954086" cy="5310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1583549" y="1647036"/>
            <a:ext cx="1044235" cy="923553"/>
            <a:chOff x="1583549" y="1656622"/>
            <a:chExt cx="1044235" cy="923553"/>
          </a:xfrm>
        </p:grpSpPr>
        <p:pic>
          <p:nvPicPr>
            <p:cNvPr id="3077" name="Picture 5" descr="D:\БФТ\2014\Иконки png\office_building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3549" y="1656622"/>
              <a:ext cx="923553" cy="9235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6" name="Picture 4" descr="C:\Users\a.romashkina\Desktop\centr-zanyatosti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1970344"/>
              <a:ext cx="648072" cy="3133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8" name="Picture 6" descr="D:\БФТ\2014\Презентации\роструд\моб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37022"/>
            <a:ext cx="502568" cy="96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БФТ\2014\Презентации\роструд\Рисунок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8480" y="3291830"/>
            <a:ext cx="659344" cy="110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48" name="Прямая соединительная линия 47"/>
          <p:cNvCxnSpPr/>
          <p:nvPr/>
        </p:nvCxnSpPr>
        <p:spPr>
          <a:xfrm>
            <a:off x="5508104" y="3822096"/>
            <a:ext cx="58884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903037" y="3822096"/>
            <a:ext cx="588843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1016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725"/>
    </mc:Choice>
    <mc:Fallback>
      <p:transition spd="slow" advTm="67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0" grpId="0"/>
      <p:bldP spid="21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267494"/>
            <a:ext cx="64533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ЧЕМ </a:t>
            </a:r>
            <a:r>
              <a:rPr lang="ru-RU" sz="20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ОТЛИЧИЕ ПОРТАЛА</a:t>
            </a:r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АНАЛОГИЧНЫХ КОММЕРЧЕСКИХ РЕШЕНИЙ?</a:t>
            </a:r>
            <a:endParaRPr lang="ru-RU" sz="2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1560" y="1203598"/>
            <a:ext cx="2217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СОИСКАТЕЛЯ 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796136" y="1203598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РАБОТОДАТЕЛЯ 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203848" y="1203598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ГОСУДАРСТВА</a:t>
            </a:r>
            <a:endParaRPr lang="ru-RU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39552" y="4011910"/>
            <a:ext cx="252028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</a:t>
            </a:r>
            <a:r>
              <a:rPr lang="ru-RU" sz="11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вакансий из центров занятости населения</a:t>
            </a:r>
            <a:r>
              <a:rPr lang="ru-RU" sz="11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которых нет на коммерческих сайтах.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84168" y="4011910"/>
            <a:ext cx="2664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Совершенно бесплатно!  </a:t>
            </a:r>
          </a:p>
          <a:p>
            <a:pPr lvl="0" algn="ctr"/>
            <a:r>
              <a:rPr lang="ru-RU" sz="11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</a:t>
            </a:r>
            <a:r>
              <a:rPr lang="ru-RU" sz="11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остальные коммерческие порталы для работодателя платные, и стоимость пользования высока.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006994" y="4011910"/>
            <a:ext cx="31300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Управление </a:t>
            </a:r>
            <a:r>
              <a:rPr lang="ru-RU" sz="11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потоками трудовой миграции и создание условий для снижения уровня безработных граждан</a:t>
            </a:r>
            <a:endParaRPr lang="ru-RU" sz="11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1560" y="1707654"/>
            <a:ext cx="2083560" cy="2083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868144" y="1779662"/>
            <a:ext cx="2081189" cy="2081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3347864" y="1779662"/>
            <a:ext cx="2083562" cy="2083562"/>
            <a:chOff x="5772371" y="2331246"/>
            <a:chExt cx="1248616" cy="1248616"/>
          </a:xfrm>
        </p:grpSpPr>
        <p:sp>
          <p:nvSpPr>
            <p:cNvPr id="8" name="Овал 7"/>
            <p:cNvSpPr/>
            <p:nvPr/>
          </p:nvSpPr>
          <p:spPr>
            <a:xfrm>
              <a:off x="5772371" y="2331246"/>
              <a:ext cx="1248616" cy="1248616"/>
            </a:xfrm>
            <a:prstGeom prst="ellipse">
              <a:avLst/>
            </a:prstGeom>
            <a:solidFill>
              <a:srgbClr val="F7F1E9"/>
            </a:solidFill>
            <a:ln w="648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90000" tIns="45000" rIns="90000" bIns="45000" rtlCol="0" anchor="ctr">
              <a:spAutoFit/>
            </a:bodyPr>
            <a:lstStyle/>
            <a:p>
              <a:pPr algn="l" defTabSz="449263" rtl="0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723900" algn="l"/>
                </a:tabLst>
              </a:pPr>
              <a:endParaRPr lang="ru-RU" sz="1400" kern="1200" dirty="0" smtClean="0">
                <a:solidFill>
                  <a:schemeClr val="tx1"/>
                </a:solidFill>
                <a:latin typeface="Arial" charset="0"/>
                <a:ea typeface="SimSun" charset="-122"/>
                <a:cs typeface="+mn-cs"/>
              </a:endParaRPr>
            </a:p>
          </p:txBody>
        </p:sp>
        <p:pic>
          <p:nvPicPr>
            <p:cNvPr id="9" name="Picture 2" descr="https://upload.wikimedia.org/wikipedia/commons/thumb/2/29/Coat_of_Arms_of_the_Russian_Federation_2.svg/200px-Coat_of_Arms_of_the_Russian_Federation_2.svg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4614" y="2416742"/>
              <a:ext cx="984131" cy="10776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42819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490"/>
    </mc:Choice>
    <mc:Fallback>
      <p:transition spd="slow" advTm="9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64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5.55556E-7 3.58025E-6 L -0.00087 -0.34815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740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7 4.32099E-6 L -2.77778E-7 -0.35124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75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82716E-6 L -0.30712 0.00031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65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5.55112E-17 L -0.31181 5.55112E-17 " pathEditMode="relative" rAng="0" ptsTypes="AA">
                                      <p:cBhvr>
                                        <p:cTn id="3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30712 1.11111E-6 " pathEditMode="relative" rAng="0" ptsTypes="AA">
                                      <p:cBhvr>
                                        <p:cTn id="4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34568E-6 L 0.30243 -2.34568E-6 " pathEditMode="relative" rAng="0" ptsTypes="AA">
                                      <p:cBhvr>
                                        <p:cTn id="4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22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6" grpId="1" uiExpand="1" build="allAtOnce"/>
      <p:bldP spid="16" grpId="0"/>
      <p:bldP spid="16" grpId="1"/>
      <p:bldP spid="17" grpId="0"/>
      <p:bldP spid="17" grpId="1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009361" y="937086"/>
            <a:ext cx="3125278" cy="31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57412" y="195486"/>
            <a:ext cx="5511862" cy="4320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работодатель</a:t>
            </a:r>
            <a:endParaRPr lang="ru-RU" sz="3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24621" y="4357722"/>
            <a:ext cx="4294765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300" b="1" cap="all" dirty="0" smtClean="0">
                <a:solidFill>
                  <a:srgbClr val="EA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КАК найти сотрудника?</a:t>
            </a:r>
            <a:endParaRPr lang="ru-RU" sz="2300" dirty="0">
              <a:solidFill>
                <a:srgbClr val="EA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688535" y="127598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997030" y="1924053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840935" y="2355726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233517" y="1131590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832823" y="292099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7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7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256349" y="255599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475656" y="98757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231057" y="2356101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074962" y="2787774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67544" y="1563638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60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1043937" y="3353042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0376" y="2988039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3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2074962" y="1860429"/>
            <a:ext cx="763513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500" b="1" dirty="0" smtClean="0">
                <a:solidFill>
                  <a:schemeClr val="bg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4500" b="1" dirty="0">
              <a:solidFill>
                <a:schemeClr val="bg1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05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109"/>
    </mc:Choice>
    <mc:Fallback>
      <p:transition spd="slow" advTm="31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339502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</a:t>
            </a:r>
            <a:r>
              <a:rPr lang="ru-RU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ПОРТАЛЕ «РАБОТА В РОССИИ» Я МОГУ: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08035" y="1144398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66813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Группа 11"/>
          <p:cNvGrpSpPr/>
          <p:nvPr/>
        </p:nvGrpSpPr>
        <p:grpSpPr>
          <a:xfrm>
            <a:off x="1535016" y="1144398"/>
            <a:ext cx="6073969" cy="2507472"/>
            <a:chOff x="1861167" y="1413684"/>
            <a:chExt cx="5421665" cy="2238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6857" t="29227" r="29769" b="46975"/>
            <a:stretch/>
          </p:blipFill>
          <p:spPr bwMode="auto">
            <a:xfrm>
              <a:off x="1861167" y="1413684"/>
              <a:ext cx="5421665" cy="1788398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1861167" y="2787774"/>
              <a:ext cx="5421665" cy="8640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267744" y="2870081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НАЙТИ</a:t>
            </a:r>
          </a:p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РЕЗЮМЕ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23928" y="2859782"/>
            <a:ext cx="1457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ДОБАВИТЬ</a:t>
            </a:r>
          </a:p>
          <a:p>
            <a:pPr algn="ctr"/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ВАКАНСИЮ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11688" y="2859782"/>
            <a:ext cx="1752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ОЗНАКОМИТЬСЯ С ВОЗМОЖНОСТЯМИ </a:t>
            </a:r>
            <a:r>
              <a:rPr lang="ru-RU" sz="1000" dirty="0" smtClean="0">
                <a:solidFill>
                  <a:srgbClr val="FF0D0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ПОРТАЛА</a:t>
            </a:r>
            <a:endParaRPr lang="ru-RU" sz="1000" dirty="0">
              <a:solidFill>
                <a:srgbClr val="FF0D0D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3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59892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453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616"/>
    </mc:Choice>
    <mc:Fallback>
      <p:transition spd="slow" advTm="5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8.64198E-7 L 0.16545 0.0034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5679E-6 L 0.41753 -0.00278 " pathEditMode="relative" rAng="0" ptsTypes="AA">
                                      <p:cBhvr>
                                        <p:cTn id="4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68" y="-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339502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НАЙТИ РЕЗЮМЕ СОИСКАТЕЛЯ ЛЕГКО!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08035" y="1144398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7711" y="2715766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52335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72"/>
    </mc:Choice>
    <mc:Fallback>
      <p:transition spd="slow" advTm="2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23097" y="267494"/>
            <a:ext cx="8097807" cy="513231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ПОМОЩЬЮ УДОБНОГО ПОИСКА </a:t>
            </a:r>
            <a:r>
              <a:rPr lang="ru-RU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ЛЕГКО НАЙДУ НУЖНОГО СОТРУДНИКА!</a:t>
            </a:r>
          </a:p>
          <a:p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СОВЕРШЕННО БЕСПЛАТНО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36512" y="1059582"/>
            <a:ext cx="288032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профессии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региону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уровню заработной платы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стажу работы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гражданству 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типу занятости</a:t>
            </a:r>
          </a:p>
          <a:p>
            <a:pPr marL="560070" lvl="1" indent="-285750" algn="r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 графику работы</a:t>
            </a: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347886" y="4558630"/>
            <a:ext cx="8448228" cy="5334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ctr"/>
            <a:r>
              <a:rPr lang="ru-RU" sz="14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НО ПРИГЛАСИТЬ ЕГО НА СОБЕСЕДОВАНИЕ СМОГУ, ТОЛЬКО </a:t>
            </a:r>
            <a:r>
              <a:rPr lang="ru-RU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ПРОЙДЯ АВТОРИЗАЦИЮ!</a:t>
            </a:r>
          </a:p>
          <a:p>
            <a:pPr indent="0" algn="ctr"/>
            <a:endParaRPr lang="ru-RU" sz="1400" dirty="0" smtClean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3203848" y="1085069"/>
            <a:ext cx="5256584" cy="3160000"/>
            <a:chOff x="3419872" y="1085069"/>
            <a:chExt cx="5256584" cy="3160000"/>
          </a:xfrm>
        </p:grpSpPr>
        <p:pic>
          <p:nvPicPr>
            <p:cNvPr id="3" name="Picture 3" descr="C:\Users\a.romashkina\Desktop\ojbi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9872" y="1085069"/>
              <a:ext cx="5256584" cy="316000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1872" y="1563638"/>
              <a:ext cx="4012584" cy="2681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3435540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6280"/>
    </mc:Choice>
    <mc:Fallback>
      <p:transition spd="slow" advTm="6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267494"/>
            <a:ext cx="7266623" cy="42976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ПРОЦЕСС РЕГИСТРАЦИИ ПРОСТ!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08035" y="915566"/>
            <a:ext cx="5727930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86934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3"/>
          <p:cNvSpPr txBox="1">
            <a:spLocks/>
          </p:cNvSpPr>
          <p:nvPr/>
        </p:nvSpPr>
        <p:spPr>
          <a:xfrm>
            <a:off x="323528" y="1478822"/>
            <a:ext cx="2304255" cy="2964467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marL="0" indent="-27432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74320" algn="l" defTabSz="914400" rtl="0" eaLnBrk="1" latinLnBrk="0" hangingPunct="1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1" indent="0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None/>
            </a:pPr>
            <a:r>
              <a:rPr lang="ru-RU" sz="1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Достаточно указать: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E-mail </a:t>
            </a: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качестве логина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ФИО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Придумать пароль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1">
              <a:spcBef>
                <a:spcPts val="6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708036" y="915566"/>
            <a:ext cx="5727928" cy="344357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272652" y="2918982"/>
            <a:ext cx="684803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ivanov@ivanov.ru</a:t>
            </a:r>
            <a:endParaRPr lang="ru-RU" sz="500" dirty="0">
              <a:solidFill>
                <a:schemeClr val="tx1">
                  <a:lumMod val="95000"/>
                  <a:lumOff val="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2652" y="3063578"/>
            <a:ext cx="7395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/>
              <a:t>••••••••</a:t>
            </a:r>
            <a:endParaRPr lang="ru-RU" sz="5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4555421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Сведения о работодателе проверяются операторами портала!</a:t>
            </a:r>
          </a:p>
        </p:txBody>
      </p:sp>
    </p:spTree>
    <p:extLst>
      <p:ext uri="{BB962C8B-B14F-4D97-AF65-F5344CB8AC3E}">
        <p14:creationId xmlns:p14="http://schemas.microsoft.com/office/powerpoint/2010/main" xmlns="" val="2416752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797"/>
    </mc:Choice>
    <mc:Fallback>
      <p:transition spd="slow" advTm="4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 1.23457E-6 L 0.11806 -0.00124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3" y="-6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uiExpand="1" build="p"/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708036" y="1347614"/>
            <a:ext cx="5727928" cy="3443576"/>
            <a:chOff x="1708036" y="1144398"/>
            <a:chExt cx="5727928" cy="3443576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1708036" y="1144398"/>
              <a:ext cx="5727928" cy="3443576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Рисунок 4"/>
            <p:cNvPicPr/>
            <p:nvPr/>
          </p:nvPicPr>
          <p:blipFill rotWithShape="1">
            <a:blip r:embed="rId4" cstate="print"/>
            <a:srcRect b="6819"/>
            <a:stretch/>
          </p:blipFill>
          <p:spPr>
            <a:xfrm>
              <a:off x="2222139" y="1635646"/>
              <a:ext cx="4699722" cy="2952328"/>
            </a:xfrm>
            <a:prstGeom prst="rect">
              <a:avLst/>
            </a:prstGeom>
          </p:spPr>
        </p:pic>
        <p:sp>
          <p:nvSpPr>
            <p:cNvPr id="6" name="Прямоугольник 5"/>
            <p:cNvSpPr/>
            <p:nvPr/>
          </p:nvSpPr>
          <p:spPr>
            <a:xfrm>
              <a:off x="1708036" y="3939902"/>
              <a:ext cx="514103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6804248" y="3939902"/>
              <a:ext cx="631716" cy="6480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71500" y="699542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ПОМОЩЬЮ КОНСТРУКТОРА ВАКАНСИЙ БЫСТРО СОЗДАТЬ </a:t>
            </a:r>
            <a:endParaRPr lang="ru-RU" sz="16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16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</a:t>
            </a: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РЕДАКТИРОВАТЬ ВАКАНСИИ</a:t>
            </a:r>
          </a:p>
        </p:txBody>
      </p:sp>
    </p:spTree>
    <p:extLst>
      <p:ext uri="{BB962C8B-B14F-4D97-AF65-F5344CB8AC3E}">
        <p14:creationId xmlns:p14="http://schemas.microsoft.com/office/powerpoint/2010/main" xmlns="" val="419338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02"/>
    </mc:Choice>
    <mc:Fallback>
      <p:transition spd="slow" advTm="5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938689" y="402335"/>
            <a:ext cx="7266623" cy="85953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БЛАГОДАРЯ СПЕЦИАЛЬНЫМ ИНДИКАТОРАМ МНЕ ВИДНЫ: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995686"/>
            <a:ext cx="3059832" cy="216024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indent="-274320" algn="ctr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chemeClr val="bg2"/>
              </a:buClr>
              <a:buSzPct val="130000"/>
              <a:buFont typeface="Arial" pitchFamily="34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 b="1"/>
            </a:lvl1pPr>
            <a:lvl2pPr marL="548640" indent="-274320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400">
                <a:solidFill>
                  <a:schemeClr val="tx2"/>
                </a:solidFill>
              </a:defRPr>
            </a:lvl2pPr>
            <a:lvl3pPr marL="822960" indent="-274320">
              <a:spcBef>
                <a:spcPts val="0"/>
              </a:spcBef>
              <a:spcAft>
                <a:spcPts val="600"/>
              </a:spcAft>
              <a:buClr>
                <a:schemeClr val="bg2"/>
              </a:buClr>
              <a:buSzPct val="70000"/>
              <a:buFont typeface="Wingdings" pitchFamily="2" charset="2"/>
              <a:buChar char="Ø"/>
              <a:defRPr sz="1200">
                <a:solidFill>
                  <a:schemeClr val="tx2"/>
                </a:solidFill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>
                <a:solidFill>
                  <a:schemeClr val="tx2"/>
                </a:solidFill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>
                <a:solidFill>
                  <a:schemeClr val="tx2"/>
                </a:solidFill>
              </a:defRPr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статус модерации вакансии</a:t>
            </a: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просмотры вакансий</a:t>
            </a: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400" b="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30" indent="-285750" algn="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400" b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видимость вакансий</a:t>
            </a:r>
          </a:p>
          <a:p>
            <a:pPr marL="11430" indent="-285750" algn="l">
              <a:spcAft>
                <a:spcPts val="20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b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3420044" y="1211950"/>
            <a:ext cx="5256238" cy="3370808"/>
            <a:chOff x="3420044" y="1211950"/>
            <a:chExt cx="5256238" cy="337080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3420045" y="121195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/>
            <p:cNvPicPr/>
            <p:nvPr/>
          </p:nvPicPr>
          <p:blipFill rotWithShape="1">
            <a:blip r:embed="rId5" cstate="print"/>
            <a:srcRect t="1" b="1488"/>
            <a:stretch/>
          </p:blipFill>
          <p:spPr>
            <a:xfrm>
              <a:off x="3420044" y="1463244"/>
              <a:ext cx="5256237" cy="3119514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84526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085"/>
    </mc:Choice>
    <mc:Fallback>
      <p:transition spd="slow" advTm="4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1941489" y="1131590"/>
            <a:ext cx="5261023" cy="3520040"/>
            <a:chOff x="3420045" y="1211950"/>
            <a:chExt cx="5261023" cy="352004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3420045" y="121195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Рисунок 8"/>
            <p:cNvPicPr/>
            <p:nvPr/>
          </p:nvPicPr>
          <p:blipFill rotWithShape="1">
            <a:blip r:embed="rId4" cstate="print"/>
            <a:srcRect b="11612"/>
            <a:stretch/>
          </p:blipFill>
          <p:spPr>
            <a:xfrm>
              <a:off x="3420045" y="1440355"/>
              <a:ext cx="5261023" cy="3291635"/>
            </a:xfrm>
            <a:prstGeom prst="rect">
              <a:avLst/>
            </a:prstGeom>
          </p:spPr>
        </p:pic>
      </p:grpSp>
      <p:sp>
        <p:nvSpPr>
          <p:cNvPr id="11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1500" y="699542"/>
            <a:ext cx="9001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ОТСЛЕЖИВАТЬ ОТКЛИКИ НА СВОИ ВАКАНСИИ</a:t>
            </a:r>
          </a:p>
        </p:txBody>
      </p:sp>
      <p:pic>
        <p:nvPicPr>
          <p:cNvPr id="13" name="Picture 2" descr="C:\Users\a.romashkina\Desktop\hand-pointer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1489" y="3219822"/>
            <a:ext cx="576064" cy="6705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1027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339"/>
    </mc:Choice>
    <mc:Fallback>
      <p:transition spd="slow" advTm="4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64958E-6 L 0.19323 0.00464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53" y="2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938689" y="267494"/>
            <a:ext cx="7266623" cy="64807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ЛИЧНОМ КАБИНЕТЕ Я МОГУ:</a:t>
            </a:r>
            <a:endParaRPr lang="ru-RU" sz="18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500" y="699542"/>
            <a:ext cx="9001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" indent="-285750" algn="ctr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ПРИГЛАШАТЬ КАНДИДАТОВ НА СОБЕСЕДОВАНИЯ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1941489" y="1131590"/>
            <a:ext cx="5256237" cy="3160000"/>
            <a:chOff x="1941489" y="1131590"/>
            <a:chExt cx="5256237" cy="316000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1941489" y="1131590"/>
              <a:ext cx="5256237" cy="3160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Рисунок 6" descr="image00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1923" y="1635646"/>
              <a:ext cx="3540155" cy="26559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154458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117"/>
    </mc:Choice>
    <mc:Fallback>
      <p:transition spd="slow" advTm="5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xit" presetSubtype="2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40549" y="1724509"/>
            <a:ext cx="2059191" cy="205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386794" y="195486"/>
            <a:ext cx="4370412" cy="359665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0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работодателя</a:t>
            </a:r>
            <a:endParaRPr lang="ru-RU" sz="30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Текст 3"/>
          <p:cNvSpPr txBox="1">
            <a:spLocks/>
          </p:cNvSpPr>
          <p:nvPr/>
        </p:nvSpPr>
        <p:spPr>
          <a:xfrm>
            <a:off x="4211960" y="1563638"/>
            <a:ext cx="4536504" cy="3312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получаю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бесплатный доступ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 всем возможностям Портала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Пользуюсь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удобным механизмом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поиска соискателей и управления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вакансиями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Могу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публиковать вакансии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минуя прямое обращение в службу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занятости, в т.ч. и из основных кадровых систем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Размещение </a:t>
            </a:r>
            <a:r>
              <a:rPr lang="ru-RU" sz="150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государственном портале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интеграция со службами занятости позволит значительно </a:t>
            </a:r>
            <a:r>
              <a:rPr lang="ru-RU" sz="15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увеличить охват 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населения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 могу провести интервью как </a:t>
            </a:r>
            <a:r>
              <a:rPr lang="ru-RU" sz="15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лично</a:t>
            </a:r>
            <a:r>
              <a:rPr lang="ru-RU" sz="150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так и </a:t>
            </a:r>
            <a:r>
              <a:rPr lang="ru-RU" sz="15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дистанционно</a:t>
            </a:r>
            <a:endParaRPr lang="ru-RU" sz="15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1500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02061" y="1156169"/>
            <a:ext cx="3125278" cy="312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71953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046"/>
    </mc:Choice>
    <mc:Fallback>
      <p:transition spd="slow" advTm="7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82716E-6 L 0.05451 -0.007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-37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499" b="1249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6" name="Picture 2" descr="D:\БФТ\2014\Презентации\роструд\Материал\пдр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45048" y="1779662"/>
            <a:ext cx="4453905" cy="9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75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890"/>
    </mc:Choice>
    <mc:Fallback>
      <p:transition spd="slow" advTm="4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.1|0.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1307</TotalTime>
  <Words>313</Words>
  <Application>Microsoft Office PowerPoint</Application>
  <PresentationFormat>Экран (16:9)</PresentationFormat>
  <Paragraphs>84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ООО "БФТ"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OfficeUSER</dc:creator>
  <cp:lastModifiedBy>sidorovavn</cp:lastModifiedBy>
  <cp:revision>164</cp:revision>
  <cp:lastPrinted>2016-03-22T14:25:28Z</cp:lastPrinted>
  <dcterms:created xsi:type="dcterms:W3CDTF">2014-03-19T11:35:49Z</dcterms:created>
  <dcterms:modified xsi:type="dcterms:W3CDTF">2021-09-01T10:43:10Z</dcterms:modified>
</cp:coreProperties>
</file>