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495E-2"/>
          <c:y val="5.6956868245720313E-2"/>
          <c:w val="0.88008788813223426"/>
          <c:h val="0.84807570106368491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99742464"/>
        <c:axId val="99744000"/>
      </c:barChart>
      <c:catAx>
        <c:axId val="99742464"/>
        <c:scaling>
          <c:orientation val="minMax"/>
        </c:scaling>
        <c:axPos val="b"/>
        <c:majorTickMark val="none"/>
        <c:tickLblPos val="nextTo"/>
        <c:crossAx val="99744000"/>
        <c:crosses val="autoZero"/>
        <c:auto val="1"/>
        <c:lblAlgn val="ctr"/>
        <c:lblOffset val="100"/>
      </c:catAx>
      <c:valAx>
        <c:axId val="99744000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99742464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45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3864</c:v>
                </c:pt>
                <c:pt idx="1">
                  <c:v>26788.3</c:v>
                </c:pt>
                <c:pt idx="2">
                  <c:v>193221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2019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3074.4</c:v>
                </c:pt>
                <c:pt idx="1">
                  <c:v>26784.799999999996</c:v>
                </c:pt>
                <c:pt idx="2">
                  <c:v>158433</c:v>
                </c:pt>
              </c:numCache>
            </c:numRef>
          </c:val>
        </c:ser>
        <c:axId val="89175936"/>
        <c:axId val="108528768"/>
      </c:barChart>
      <c:catAx>
        <c:axId val="89175936"/>
        <c:scaling>
          <c:orientation val="minMax"/>
        </c:scaling>
        <c:axPos val="b"/>
        <c:tickLblPos val="nextTo"/>
        <c:crossAx val="108528768"/>
        <c:crosses val="autoZero"/>
        <c:auto val="1"/>
        <c:lblAlgn val="ctr"/>
        <c:lblOffset val="100"/>
      </c:catAx>
      <c:valAx>
        <c:axId val="108528768"/>
        <c:scaling>
          <c:orientation val="minMax"/>
        </c:scaling>
        <c:axPos val="l"/>
        <c:majorGridlines/>
        <c:numFmt formatCode="#,##0.0" sourceLinked="1"/>
        <c:tickLblPos val="nextTo"/>
        <c:crossAx val="89175936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17174.099999999995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562"/>
          <c:y val="5.4349477015522132E-2"/>
          <c:w val="0.32043983488848032"/>
          <c:h val="0.92055898445091244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17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17174,1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16369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09486848"/>
        <c:axId val="109488384"/>
        <c:axId val="0"/>
      </c:bar3DChart>
      <c:catAx>
        <c:axId val="109486848"/>
        <c:scaling>
          <c:orientation val="minMax"/>
        </c:scaling>
        <c:axPos val="b"/>
        <c:numFmt formatCode="General" sourceLinked="0"/>
        <c:majorTickMark val="none"/>
        <c:tickLblPos val="nextTo"/>
        <c:crossAx val="109488384"/>
        <c:crosses val="autoZero"/>
        <c:auto val="1"/>
        <c:lblAlgn val="ctr"/>
        <c:lblOffset val="100"/>
      </c:catAx>
      <c:valAx>
        <c:axId val="10948838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10948684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411"/>
          <c:y val="1.4752776496064261E-2"/>
          <c:w val="0.66346980374048115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01.01.2019,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08968576"/>
        <c:axId val="115110272"/>
        <c:axId val="0"/>
      </c:bar3DChart>
      <c:catAx>
        <c:axId val="108968576"/>
        <c:scaling>
          <c:orientation val="minMax"/>
        </c:scaling>
        <c:axPos val="b"/>
        <c:majorTickMark val="none"/>
        <c:tickLblPos val="nextTo"/>
        <c:crossAx val="115110272"/>
        <c:crosses val="autoZero"/>
        <c:auto val="1"/>
        <c:lblAlgn val="ctr"/>
        <c:lblOffset val="100"/>
      </c:catAx>
      <c:valAx>
        <c:axId val="115110272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0896857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53E-3"/>
                  <c:y val="-3.727544473607481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145E-3"/>
                  <c:y val="7.975357247010843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612"/>
          <c:y val="0.21848656846347414"/>
          <c:w val="0.31566938007889112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884"/>
          <c:h val="0.69882128370317664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25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62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</c:numCache>
            </c:numRef>
          </c:val>
        </c:ser>
        <c:dLbls>
          <c:showVal val="1"/>
        </c:dLbls>
        <c:gapWidth val="75"/>
        <c:shape val="box"/>
        <c:axId val="116384512"/>
        <c:axId val="116386048"/>
        <c:axId val="0"/>
      </c:bar3DChart>
      <c:catAx>
        <c:axId val="116384512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6386048"/>
        <c:crosses val="autoZero"/>
        <c:auto val="1"/>
        <c:lblAlgn val="ctr"/>
        <c:lblOffset val="100"/>
      </c:catAx>
      <c:valAx>
        <c:axId val="11638604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16384512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5995"/>
          <c:h val="0.69792141150983522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85"/>
          <c:y val="2.5527134411965996E-2"/>
          <c:w val="0.43415542094492132"/>
          <c:h val="0.8818751498371506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17625216"/>
        <c:axId val="117626752"/>
        <c:axId val="0"/>
      </c:bar3DChart>
      <c:catAx>
        <c:axId val="117625216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626752"/>
        <c:crosses val="autoZero"/>
        <c:auto val="1"/>
        <c:lblAlgn val="ctr"/>
        <c:lblOffset val="50"/>
      </c:catAx>
      <c:valAx>
        <c:axId val="117626752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17625216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87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2020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21.05.2021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2020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2020 год и на плановый период 2021 и 2022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2020 год и на плановый период 2021 и 2022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2020-2022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2020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223890,4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221292,2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2160,3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235311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223890,4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204019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193237,7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237916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221292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2020 г по сравнению с данными 2017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2020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28820,7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26788,3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18612,9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17174,1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889,1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2471,3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3864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585,1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1188,1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1586,2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1626,6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424,6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(2020г)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(2020г)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18612,9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17174,1</a:t>
                      </a: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52954,8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49541,1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87722,6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80334,7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204021,9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193238,1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2020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2160,3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237916,1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221292,2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-1164,8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17102,2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3928,4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9216,1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8527,7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2020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3574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-4743,4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546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11306,4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9154,7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2020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5945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-121,7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-6405,5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21970,6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107818,1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105580,6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-2237,5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12133,9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10797,9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-1336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-414,3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-529,2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-1749,2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3823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-1592,2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3705</TotalTime>
  <Words>2723</Words>
  <Application>Microsoft Office PowerPoint</Application>
  <PresentationFormat>Экран (4:3)</PresentationFormat>
  <Paragraphs>687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373</cp:revision>
  <cp:lastPrinted>2017-03-15T11:37:31Z</cp:lastPrinted>
  <dcterms:modified xsi:type="dcterms:W3CDTF">2021-05-21T12:28:16Z</dcterms:modified>
</cp:coreProperties>
</file>