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Override PartName="/ppt/diagrams/layout9.xml" ContentType="application/vnd.openxmlformats-officedocument.drawingml.diagram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diagrams/colors4.xml" ContentType="application/vnd.openxmlformats-officedocument.drawingml.diagramColors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diagrams/drawing3.xml" ContentType="application/vnd.ms-office.drawingml.diagramDrawing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charts/chart18.xml" ContentType="application/vnd.openxmlformats-officedocument.drawingml.char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32.xml" ContentType="application/vnd.openxmlformats-officedocument.presentationml.slideLayout+xml"/>
  <Override PartName="/ppt/slideLayouts/slideLayout132.xml" ContentType="application/vnd.openxmlformats-officedocument.presentationml.slideLayout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charts/chart10.xml" ContentType="application/vnd.openxmlformats-officedocument.drawingml.chart+xml"/>
  <Override PartName="/ppt/diagrams/drawing8.xml" ContentType="application/vnd.ms-office.drawingml.diagramDrawing+xml"/>
  <Override PartName="/ppt/diagrams/quickStyle8.xml" ContentType="application/vnd.openxmlformats-officedocument.drawingml.diagramStyle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slideLayouts/slideLayout48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33.xml" ContentType="application/vnd.openxmlformats-officedocument.presentationml.slideLayout+xml"/>
  <Default Extension="xls" ContentType="application/vnd.ms-excel"/>
  <Override PartName="/ppt/charts/chart26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charts/chart15.xml" ContentType="application/vnd.openxmlformats-officedocument.drawingml.char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diagrams/colors6.xml" ContentType="application/vnd.openxmlformats-officedocument.drawingml.diagramColors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quickStyle9.xml" ContentType="application/vnd.openxmlformats-officedocument.drawingml.diagramStyl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drawings/drawing5.xml" ContentType="application/vnd.openxmlformats-officedocument.drawingml.chartshape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drawings/drawing1.xml" ContentType="application/vnd.openxmlformats-officedocument.drawingml.chartshapes+xml"/>
  <Override PartName="/ppt/diagrams/colors10.xml" ContentType="application/vnd.openxmlformats-officedocument.drawingml.diagramColors+xml"/>
  <Override PartName="/ppt/charts/chart27.xml" ContentType="application/vnd.openxmlformats-officedocument.drawingml.char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34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diagrams/layout8.xml" ContentType="application/vnd.openxmlformats-officedocument.drawingml.diagramLayout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charts/chart23.xml" ContentType="application/vnd.openxmlformats-officedocument.drawingml.chart+xml"/>
  <Override PartName="/ppt/diagrams/data9.xml" ContentType="application/vnd.openxmlformats-officedocument.drawingml.diagramData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diagrams/layout4.xml" ContentType="application/vnd.openxmlformats-officedocument.drawingml.diagramLayout+xml"/>
  <Override PartName="/ppt/charts/chart12.xml" ContentType="application/vnd.openxmlformats-officedocument.drawingml.chart+xml"/>
  <Override PartName="/ppt/diagrams/data5.xml" ContentType="application/vnd.openxmlformats-officedocument.drawingml.diagramData+xml"/>
  <Override PartName="/ppt/charts/chart6.xml" ContentType="application/vnd.openxmlformats-officedocument.drawingml.chart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theme/theme13.xml" ContentType="application/vnd.openxmlformats-officedocument.theme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diagrams/quickStyle2.xml" ContentType="application/vnd.openxmlformats-officedocument.drawingml.diagramStyle+xml"/>
  <Override PartName="/ppt/drawings/drawing2.xml" ContentType="application/vnd.openxmlformats-officedocument.drawingml.chartshapes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charts/chart17.xml" ContentType="application/vnd.openxmlformats-officedocument.drawingml.chart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rawings/drawing7.xml" ContentType="application/vnd.openxmlformats-officedocument.drawingml.chartshapes+xml"/>
  <Override PartName="/ppt/diagrams/drawing7.xml" ContentType="application/vnd.ms-office.drawingml.diagramDrawing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diagrams/quickStyle7.xml" ContentType="application/vnd.openxmlformats-officedocument.drawingml.diagramStyle+xml"/>
  <Override PartName="/ppt/slideLayouts/slideLayout58.xml" ContentType="application/vnd.openxmlformats-officedocument.presentationml.slideLayout+xml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charts/chart25.xml" ContentType="application/vnd.openxmlformats-officedocument.drawingml.chart+xml"/>
  <Override PartName="/ppt/slideLayouts/slideLayout14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charts/chart14.xml" ContentType="application/vnd.openxmlformats-officedocument.drawingml.chart+xml"/>
  <Override PartName="/ppt/slideLayouts/slideLayout5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diagrams/layout2.xml" ContentType="application/vnd.openxmlformats-officedocument.drawingml.diagram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charts/chart4.xml" ContentType="application/vnd.openxmlformats-officedocument.drawingml.chart+xml"/>
  <Override PartName="/ppt/diagrams/quickStyle10.xml" ContentType="application/vnd.openxmlformats-officedocument.drawingml.diagramStyl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119.xml" ContentType="application/vnd.openxmlformats-officedocument.presentationml.slideLayout+xml"/>
  <Override PartName="/ppt/diagrams/quickStyle4.xml" ContentType="application/vnd.openxmlformats-officedocument.drawingml.diagramStyle+xml"/>
  <Override PartName="/ppt/drawings/drawing4.xml" ContentType="application/vnd.openxmlformats-officedocument.drawingml.chartshapes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108.xml" ContentType="application/vnd.openxmlformats-officedocument.presentationml.slideLayout+xml"/>
  <Override PartName="/ppt/charts/chart19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42"/>
            <p14:sldId id="443"/>
            <p14:sldId id="444"/>
            <p14:sldId id="445"/>
            <p14:sldId id="422"/>
            <p14:sldId id="455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6"/>
            <p14:sldId id="425"/>
            <p14:sldId id="427"/>
            <p14:sldId id="434"/>
            <p14:sldId id="428"/>
            <p14:sldId id="435"/>
            <p14:sldId id="436"/>
            <p14:sldId id="437"/>
            <p14:sldId id="438"/>
            <p14:sldId id="429"/>
            <p14:sldId id="430"/>
            <p14:sldId id="431"/>
            <p14:sldId id="432"/>
            <p14:sldId id="450"/>
            <p14:sldId id="43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1896" y="-93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Office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Office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Office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Office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Office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Office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</c:title>
    <c:view3D>
      <c:depthPercent val="100"/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166416.70000000001</c:v>
                </c:pt>
                <c:pt idx="1">
                  <c:v>137422.70000000001</c:v>
                </c:pt>
                <c:pt idx="2">
                  <c:v>135579.5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167962.7</c:v>
                </c:pt>
                <c:pt idx="1">
                  <c:v>138987.70000000001</c:v>
                </c:pt>
                <c:pt idx="2">
                  <c:v>137223.5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dLbls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-1546</c:v>
                </c:pt>
                <c:pt idx="1">
                  <c:v>-1565</c:v>
                </c:pt>
                <c:pt idx="2">
                  <c:v>-1644</c:v>
                </c:pt>
              </c:numCache>
            </c:numRef>
          </c:val>
          <c:shape val="box"/>
        </c:ser>
        <c:dLbls>
          <c:showVal val="1"/>
        </c:dLbls>
        <c:shape val="cylinder"/>
        <c:axId val="155821952"/>
        <c:axId val="155823488"/>
        <c:axId val="0"/>
      </c:bar3DChart>
      <c:catAx>
        <c:axId val="155821952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55823488"/>
        <c:crosses val="autoZero"/>
        <c:auto val="1"/>
        <c:lblAlgn val="ctr"/>
        <c:lblOffset val="1000"/>
      </c:catAx>
      <c:valAx>
        <c:axId val="155823488"/>
        <c:scaling>
          <c:orientation val="minMax"/>
        </c:scaling>
        <c:delete val="1"/>
        <c:axPos val="l"/>
        <c:numFmt formatCode="#,##0.0" sourceLinked="1"/>
        <c:majorTickMark val="none"/>
        <c:tickLblPos val="nextTo"/>
        <c:crossAx val="155821952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</c:legend>
    <c:plotVisOnly val="1"/>
    <c:dispBlanksAs val="gap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noFill/>
        <a:ln w="25400">
          <a:noFill/>
        </a:ln>
      </c:spPr>
    </c:sideWall>
    <c:backWall>
      <c:spPr>
        <a:noFill/>
        <a:ln w="25400">
          <a:noFill/>
        </a:ln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2348.5</c:v>
                </c:pt>
                <c:pt idx="1">
                  <c:v>2478.6999999999998</c:v>
                </c:pt>
                <c:pt idx="2">
                  <c:v>2578.4</c:v>
                </c:pt>
                <c:pt idx="3">
                  <c:v>2674.4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cat>
            <c:strRef>
              <c:f>Лист1!$A$2:$A$5</c:f>
              <c:strCache>
                <c:ptCount val="4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  <c:pt idx="3">
                  <c:v>2021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26952.7</c:v>
                </c:pt>
                <c:pt idx="1">
                  <c:v>28069.5</c:v>
                </c:pt>
                <c:pt idx="2">
                  <c:v>31842.400000000001</c:v>
                </c:pt>
                <c:pt idx="3">
                  <c:v>36174.9</c:v>
                </c:pt>
              </c:numCache>
            </c:numRef>
          </c:val>
        </c:ser>
        <c:gapWidth val="75"/>
        <c:shape val="box"/>
        <c:axId val="155124864"/>
        <c:axId val="155200896"/>
        <c:axId val="0"/>
      </c:bar3DChart>
      <c:catAx>
        <c:axId val="15512486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55200896"/>
        <c:crosses val="autoZero"/>
        <c:lblAlgn val="ctr"/>
        <c:lblOffset val="100"/>
      </c:catAx>
      <c:valAx>
        <c:axId val="155200896"/>
        <c:scaling>
          <c:orientation val="minMax"/>
          <c:max val="5500"/>
          <c:min val="0"/>
        </c:scaling>
        <c:axPos val="l"/>
        <c:majorGridlines/>
        <c:numFmt formatCode="0" sourceLinked="0"/>
        <c:majorTickMark val="none"/>
        <c:tickLblPos val="nextTo"/>
        <c:spPr>
          <a:ln w="9525">
            <a:noFill/>
          </a:ln>
        </c:spPr>
        <c:crossAx val="155124864"/>
        <c:crosses val="autoZero"/>
        <c:crossBetween val="between"/>
      </c:valAx>
      <c:spPr>
        <a:noFill/>
        <a:ln cmpd="sng"/>
      </c:spPr>
    </c:plotArea>
    <c:legend>
      <c:legendPos val="b"/>
      <c:layout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051"/>
          <c:h val="0.90909631712725059"/>
        </c:manualLayout>
      </c:layout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619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048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398"/>
          <c:y val="0"/>
          <c:w val="0.33509239714106037"/>
          <c:h val="1"/>
        </c:manualLayout>
      </c:layout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30"/>
      <c:rotY val="176"/>
      <c:depthPercent val="100"/>
      <c:perspective val="30"/>
    </c:view3D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556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167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"/>
          <c:y val="7.1453454324284113E-2"/>
          <c:w val="0.33317532619832368"/>
          <c:h val="0.92854654567571548"/>
        </c:manualLayout>
      </c:layout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3.2539442244116402E-2"/>
          <c:y val="0.16096800703225475"/>
          <c:w val="0.63678452929232898"/>
          <c:h val="0.83903182593406089"/>
        </c:manualLayout>
      </c:layout>
      <c:pie3DChart>
        <c:varyColors val="1"/>
      </c:pie3D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otX val="30"/>
      <c:perspective val="30"/>
    </c:view3D>
    <c:plotArea>
      <c:layout>
        <c:manualLayout>
          <c:layoutTarget val="inner"/>
          <c:xMode val="edge"/>
          <c:yMode val="edge"/>
          <c:x val="0.20401500769205591"/>
          <c:y val="0.21859855947148374"/>
          <c:w val="0.41334653530162824"/>
          <c:h val="0.53845875497401696"/>
        </c:manualLayout>
      </c:layout>
      <c:pie3DChart>
        <c:varyColors val="1"/>
      </c:pie3DChart>
    </c:plotArea>
    <c:legend>
      <c:legendPos val="b"/>
      <c:layout>
        <c:manualLayout>
          <c:xMode val="edge"/>
          <c:yMode val="edge"/>
          <c:x val="0"/>
          <c:y val="0.75028532183292485"/>
          <c:w val="1"/>
          <c:h val="0.24971462482259496"/>
        </c:manualLayout>
      </c:layout>
      <c:overlay val="1"/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.10224079171171958"/>
          <c:y val="1.7540613766929161E-3"/>
          <c:w val="0.79029599215110913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85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7.4522236183460358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42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CatName val="1"/>
              <c:showPercent val="1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8"/>
              <c:layout>
                <c:manualLayout>
                  <c:x val="-6.9955450959283391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CatName val="1"/>
            <c:showPercent val="1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7.5172842314424821</c:v>
                </c:pt>
                <c:pt idx="3">
                  <c:v>8.2597376989926694</c:v>
                </c:pt>
                <c:pt idx="4">
                  <c:v>15.942560958658802</c:v>
                </c:pt>
                <c:pt idx="5">
                  <c:v>1.3709091367463675</c:v>
                </c:pt>
                <c:pt idx="6">
                  <c:v>11.550874905309172</c:v>
                </c:pt>
                <c:pt idx="7">
                  <c:v>0.83924605641145011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Val val="1"/>
        </c:dLbls>
      </c:pie3DChart>
      <c:spPr>
        <a:noFill/>
        <a:ln w="25400">
          <a:noFill/>
        </a:ln>
      </c:spPr>
    </c:plotArea>
    <c:plotVisOnly val="1"/>
    <c:dispBlanksAs val="zero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0"/>
          <c:y val="7.3040093800413514E-2"/>
          <c:w val="0.81022803021886725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7921064326186266E-2"/>
                  <c:y val="-0.1809518868886016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3.7363348516831624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52.173142119905044</c:v>
                </c:pt>
                <c:pt idx="1">
                  <c:v>0.637446237021419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10.838939697408662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50"/>
      <c:rotY val="230"/>
      <c:depthPercent val="100"/>
      <c:perspective val="10"/>
    </c:view3D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20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88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612E-2"/>
                  <c:y val="1.366053711053197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6"/>
              <c:layout>
                <c:manualLayout>
                  <c:x val="8.9350882515789973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Percent val="1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Percent val="1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Percent val="1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0.63887143448351524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14.678971953212208</c:v>
                </c:pt>
                <c:pt idx="5">
                  <c:v>1.4312583136718351</c:v>
                </c:pt>
                <c:pt idx="6">
                  <c:v>10.392657541769534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</c:pie3DChart>
      <c:spPr>
        <a:noFill/>
        <a:ln w="25400">
          <a:noFill/>
        </a:ln>
      </c:spPr>
    </c:plotArea>
    <c:plotVisOnly val="1"/>
    <c:dispBlanksAs val="zero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/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rgbClr val="FFFFFF"/>
        </a:solidFill>
      </c:spPr>
    </c:sideWall>
    <c:backWall>
      <c:spPr>
        <a:solidFill>
          <a:schemeClr val="bg1"/>
        </a:solidFill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Лист1!$A$2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168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168.6</c:v>
                </c:pt>
                <c:pt idx="1">
                  <c:v>30.1</c:v>
                </c:pt>
                <c:pt idx="2">
                  <c:v>138.69999999999999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dLbls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159.5</c:v>
                </c:pt>
                <c:pt idx="1">
                  <c:v>29.2</c:v>
                </c:pt>
                <c:pt idx="2">
                  <c:v>130.30000000000001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2022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161,7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161.69999999999999</c:v>
                </c:pt>
                <c:pt idx="1">
                  <c:v>29.4</c:v>
                </c:pt>
                <c:pt idx="2">
                  <c:v>132.30000000000001</c:v>
                </c:pt>
              </c:numCache>
            </c:numRef>
          </c:val>
        </c:ser>
        <c:dLbls>
          <c:showVal val="1"/>
        </c:dLbls>
        <c:shape val="box"/>
        <c:axId val="159790976"/>
        <c:axId val="159792512"/>
        <c:axId val="0"/>
      </c:bar3DChart>
      <c:catAx>
        <c:axId val="159790976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59792512"/>
        <c:crosses val="autoZero"/>
        <c:lblAlgn val="ctr"/>
        <c:lblOffset val="100"/>
      </c:catAx>
      <c:valAx>
        <c:axId val="159792512"/>
        <c:scaling>
          <c:orientation val="minMax"/>
        </c:scaling>
        <c:delete val="1"/>
        <c:axPos val="l"/>
        <c:numFmt formatCode="General" sourceLinked="0"/>
        <c:tickLblPos val="nextTo"/>
        <c:crossAx val="159790976"/>
        <c:crosses val="autoZero"/>
        <c:crossBetween val="between"/>
      </c:valAx>
      <c:spPr>
        <a:noFill/>
        <a:ln cmpd="sng"/>
      </c:spPr>
    </c:plotArea>
    <c:legend>
      <c:legendPos val="t"/>
      <c:layout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2875"/>
          <c:h val="0.79478295889750528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29</a:t>
                    </a:r>
                    <a:r>
                      <a:rPr lang="en-US" smtClean="0"/>
                      <a:t>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6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3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30</c:v>
                </c:pt>
                <c:pt idx="1">
                  <c:v>29.2</c:v>
                </c:pt>
                <c:pt idx="2">
                  <c:v>29.4</c:v>
                </c:pt>
                <c:pt idx="3">
                  <c:v>38.800000000000004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</a:t>
                    </a:r>
                    <a:r>
                      <a:rPr lang="ru-RU" dirty="0" smtClean="0"/>
                      <a:t>40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,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</a:t>
                    </a:r>
                    <a:r>
                      <a:rPr lang="en-US" smtClean="0"/>
                      <a:t>,1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140.1</c:v>
                </c:pt>
                <c:pt idx="1">
                  <c:v>131.70000000000002</c:v>
                </c:pt>
                <c:pt idx="2">
                  <c:v>133.79999999999998</c:v>
                </c:pt>
                <c:pt idx="3">
                  <c:v>152.10000000000002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04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2021год </c:v>
                </c:pt>
                <c:pt idx="2">
                  <c:v>2022 год </c:v>
                </c:pt>
                <c:pt idx="3">
                  <c:v>2023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74"/>
        <c:gapDepth val="85"/>
        <c:shape val="box"/>
        <c:axId val="160089600"/>
        <c:axId val="160091136"/>
        <c:axId val="0"/>
      </c:bar3DChart>
      <c:catAx>
        <c:axId val="160089600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0091136"/>
        <c:crosses val="autoZero"/>
        <c:auto val="1"/>
        <c:lblAlgn val="ctr"/>
        <c:lblOffset val="100"/>
      </c:catAx>
      <c:valAx>
        <c:axId val="160091136"/>
        <c:scaling>
          <c:orientation val="minMax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0089600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egendEntry>
        <c:idx val="1"/>
        <c:delete val="1"/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225"/>
        </c:manualLayout>
      </c:layout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depthPercent val="100"/>
      <c:rAngAx val="1"/>
    </c:view3D>
    <c:sideWall>
      <c:spPr>
        <a:ln w="19050"/>
      </c:spPr>
    </c:sideWall>
    <c:backWall>
      <c:spPr>
        <a:ln w="19050"/>
      </c:spPr>
    </c:backWall>
    <c:plotArea>
      <c:layout>
        <c:manualLayout>
          <c:layoutTarget val="inner"/>
          <c:xMode val="edge"/>
          <c:yMode val="edge"/>
          <c:x val="0.12722155569394739"/>
          <c:y val="4.3382270261607334E-2"/>
          <c:w val="0.67614537421112875"/>
          <c:h val="0.8711672752735100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30,1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29,4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 </c:v>
                </c:pt>
                <c:pt idx="2">
                  <c:v>2022 год </c:v>
                </c:pt>
                <c:pt idx="3">
                  <c:v>2022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4602.2</c:v>
                </c:pt>
                <c:pt idx="1">
                  <c:v>4779.8</c:v>
                </c:pt>
                <c:pt idx="2">
                  <c:v>4869.7</c:v>
                </c:pt>
                <c:pt idx="3">
                  <c:v>4977.8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dLbls>
            <c:dLbl>
              <c:idx val="0"/>
              <c:layout>
                <c:manualLayout>
                  <c:x val="1.0925531381469004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 </c:v>
                </c:pt>
                <c:pt idx="2">
                  <c:v>2022 год </c:v>
                </c:pt>
                <c:pt idx="3">
                  <c:v>2022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 </c:v>
                </c:pt>
                <c:pt idx="2">
                  <c:v>2022 год </c:v>
                </c:pt>
                <c:pt idx="3">
                  <c:v>2022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gapWidth val="100"/>
        <c:gapDepth val="100"/>
        <c:shape val="box"/>
        <c:axId val="159953664"/>
        <c:axId val="159955200"/>
        <c:axId val="0"/>
      </c:bar3DChart>
      <c:catAx>
        <c:axId val="159953664"/>
        <c:scaling>
          <c:orientation val="minMax"/>
        </c:scaling>
        <c:axPos val="b"/>
        <c:numFmt formatCode="General" sourceLinked="0"/>
        <c:maj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59955200"/>
        <c:crosses val="autoZero"/>
        <c:auto val="1"/>
        <c:lblAlgn val="ctr"/>
        <c:lblOffset val="100"/>
      </c:catAx>
      <c:valAx>
        <c:axId val="159955200"/>
        <c:scaling>
          <c:orientation val="minMax"/>
          <c:max val="5500"/>
          <c:min val="3000"/>
        </c:scaling>
        <c:axPos val="l"/>
        <c:majorGridlines/>
        <c:numFmt formatCode="#,##0.0" sourceLinked="1"/>
        <c:maj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59953664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5"/>
  <c:chart>
    <c:autoTitleDeleted val="1"/>
    <c:plotArea>
      <c:layout>
        <c:manualLayout>
          <c:layoutTarget val="inner"/>
          <c:xMode val="edge"/>
          <c:yMode val="edge"/>
          <c:x val="3.6468170203310751E-2"/>
          <c:y val="4.2626782965158073E-2"/>
          <c:w val="0.94079383183799969"/>
          <c:h val="0.92497885722448536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Val val="1"/>
            </c:dLbl>
            <c:dLbl>
              <c:idx val="2"/>
              <c:layout/>
              <c:showVal val="1"/>
            </c:dLbl>
            <c:dLbl>
              <c:idx val="5"/>
              <c:layout/>
              <c:showVal val="1"/>
            </c:dLbl>
            <c:delete val="1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gapWidth val="125"/>
        <c:secondPieSize val="22"/>
        <c:serLines/>
      </c:ofPieChart>
    </c:plotArea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view3D>
      <c:rotX val="70"/>
      <c:rotY val="190"/>
      <c:depthPercent val="100"/>
      <c:perspective val="30"/>
    </c:view3D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8965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59"/>
                  <c:y val="0.14392868099246509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1"/>
              <c:layout>
                <c:manualLayout>
                  <c:x val="2.1450319333887823E-2"/>
                  <c:y val="5.806396454349159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CatName val="1"/>
              <c:showPercent val="1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5"/>
              <c:layout>
                <c:manualLayout>
                  <c:x val="-9.2825943316240476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dLbl>
              <c:idx val="6"/>
              <c:layout>
                <c:manualLayout>
                  <c:x val="-5.1057009747454946E-2"/>
                  <c:y val="3.6847414759128401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794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CatName val="1"/>
              <c:showPercent val="1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CatName val="1"/>
            <c:showPercent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7.9085459167179488</c:v>
                </c:pt>
                <c:pt idx="4">
                  <c:v>3.0471114785243616</c:v>
                </c:pt>
                <c:pt idx="5">
                  <c:v>3.9320456399564523</c:v>
                </c:pt>
                <c:pt idx="6">
                  <c:v>1.3939269933264837</c:v>
                </c:pt>
                <c:pt idx="7">
                  <c:v>1.3236923977615989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2023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029"/>
          <c:y val="2.3520659866621427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23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65.005205136911513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1.2647804019850426</c:v>
                </c:pt>
                <c:pt idx="7">
                  <c:v>1.3266253715191956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2022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69"/>
          <c:y val="2.5761995437199491E-2"/>
        </c:manualLayout>
      </c:layout>
    </c:title>
    <c:view3D>
      <c:rotX val="70"/>
      <c:rotY val="190"/>
      <c:perspective val="20"/>
    </c:view3D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68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264"/>
                  <c:y val="0.15628336980005034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2023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522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61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04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2022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067"/>
          <c:y val="0.87357507415001256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2021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256"/>
        </c:manualLayout>
      </c:layout>
    </c:title>
    <c:view3D>
      <c:rotX val="20"/>
      <c:rotY val="120"/>
      <c:perspective val="0"/>
    </c:view3D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07"/>
                  <c:y val="-0.2491367401377406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10"/>
  <c:chart>
    <c:view3D>
      <c:rotX val="20"/>
      <c:rAngAx val="1"/>
    </c:view3D>
    <c:plotArea>
      <c:layout>
        <c:manualLayout>
          <c:layoutTarget val="inner"/>
          <c:xMode val="edge"/>
          <c:yMode val="edge"/>
          <c:x val="0.10361223392922964"/>
          <c:y val="6.6516899553312331E-2"/>
          <c:w val="0.85651460393432444"/>
          <c:h val="0.73740628145693987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Лист1!$A$2:$A$4</c:f>
              <c:strCache>
                <c:ptCount val="3"/>
                <c:pt idx="0">
                  <c:v>2021 год</c:v>
                </c:pt>
                <c:pt idx="1">
                  <c:v>2022 год</c:v>
                </c:pt>
                <c:pt idx="2">
                  <c:v>2023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118.9</c:v>
                </c:pt>
                <c:pt idx="1">
                  <c:v>110</c:v>
                </c:pt>
                <c:pt idx="2">
                  <c:v>100</c:v>
                </c:pt>
              </c:numCache>
            </c:numRef>
          </c:val>
        </c:ser>
        <c:gapWidth val="106"/>
        <c:gapDepth val="80"/>
        <c:shape val="box"/>
        <c:axId val="162747904"/>
        <c:axId val="162749440"/>
        <c:axId val="0"/>
      </c:bar3DChart>
      <c:catAx>
        <c:axId val="162747904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2749440"/>
        <c:crosses val="autoZero"/>
        <c:auto val="1"/>
        <c:lblAlgn val="ctr"/>
        <c:lblOffset val="100"/>
      </c:catAx>
      <c:valAx>
        <c:axId val="162749440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62747904"/>
        <c:crosses val="autoZero"/>
        <c:crossBetween val="between"/>
      </c:valAx>
    </c:plotArea>
    <c:plotVisOnly val="1"/>
    <c:dispBlanksAs val="gap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floor>
      <c:spPr>
        <a:solidFill>
          <a:schemeClr val="bg1">
            <a:lumMod val="7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24E-2"/>
          <c:y val="7.5088400139448508E-2"/>
          <c:w val="0.77508165759360537"/>
          <c:h val="0.72712829205163465"/>
        </c:manualLayout>
      </c:layout>
      <c:bar3D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3.2660980055713991E-3"/>
                  <c:y val="0.1963263706913511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38E-3"/>
                  <c:y val="-1.7918675590874615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539E-3"/>
                  <c:y val="-1.7139602739097457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136122</c:v>
                </c:pt>
                <c:pt idx="1">
                  <c:v>9795</c:v>
                </c:pt>
                <c:pt idx="2">
                  <c:v>19553</c:v>
                </c:pt>
                <c:pt idx="3">
                  <c:v>80.3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37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24E-3"/>
                  <c:y val="-4.830251681018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88084.9</c:v>
                </c:pt>
                <c:pt idx="1">
                  <c:v>8334.6</c:v>
                </c:pt>
                <c:pt idx="2">
                  <c:v>18942</c:v>
                </c:pt>
                <c:pt idx="3">
                  <c:v>82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2022 год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Pt>
            <c:idx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05E-3"/>
                  <c:y val="0.2664429316525491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089E-3"/>
                  <c:y val="-1.2465165628434523E-2"/>
                </c:manualLayout>
              </c:layout>
              <c:showVal val="1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Val val="1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82114.7</c:v>
                </c:pt>
                <c:pt idx="1">
                  <c:v>8439.6</c:v>
                </c:pt>
                <c:pt idx="2">
                  <c:v>12132.2</c:v>
                </c:pt>
                <c:pt idx="3">
                  <c:v>85.2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2023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667E-2"/>
                  <c:y val="-3.1941986922863604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438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1991E-2"/>
                  <c:y val="-3.3500132626417801E-2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80025</c:v>
                </c:pt>
                <c:pt idx="1">
                  <c:v>8640.7999999999993</c:v>
                </c:pt>
                <c:pt idx="2">
                  <c:v>13377</c:v>
                </c:pt>
                <c:pt idx="3">
                  <c:v>88.5</c:v>
                </c:pt>
              </c:numCache>
            </c:numRef>
          </c:val>
        </c:ser>
        <c:gapWidth val="110"/>
        <c:shape val="cylinder"/>
        <c:axId val="163495936"/>
        <c:axId val="163392896"/>
        <c:axId val="0"/>
      </c:bar3DChart>
      <c:catAx>
        <c:axId val="163495936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3392896"/>
        <c:crosses val="autoZero"/>
        <c:auto val="1"/>
        <c:lblAlgn val="ctr"/>
        <c:lblOffset val="100"/>
      </c:catAx>
      <c:valAx>
        <c:axId val="163392896"/>
        <c:scaling>
          <c:orientation val="minMax"/>
          <c:max val="6500"/>
          <c:min val="0"/>
        </c:scaling>
        <c:axPos val="l"/>
        <c:majorGridlines/>
        <c:numFmt formatCode="#,##0.0" sourceLinked="1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634959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608"/>
          <c:y val="0.28632474936090191"/>
          <c:w val="0.14010583186230419"/>
          <c:h val="0.3829431619698111"/>
        </c:manualLayout>
      </c:layout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57"/>
          <c:y val="5.5993288385033479E-2"/>
          <c:w val="0.7915813962590017"/>
          <c:h val="0.75251283217380704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66E-2"/>
                  <c:y val="-4.40916970241619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130,5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695E-2"/>
                  <c:y val="2.869360761245007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77</a:t>
                    </a:r>
                    <a:endParaRPr lang="en-US" dirty="0"/>
                  </a:p>
                </c:rich>
              </c:tx>
              <c:showVal val="1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136122</c:v>
                </c:pt>
                <c:pt idx="1">
                  <c:v>87074</c:v>
                </c:pt>
                <c:pt idx="2" formatCode="0.0">
                  <c:v>79781</c:v>
                </c:pt>
                <c:pt idx="3">
                  <c:v>5769.4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2025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1526528"/>
        <c:axId val="161528064"/>
        <c:axId val="0"/>
      </c:bar3DChart>
      <c:catAx>
        <c:axId val="161526528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1528064"/>
        <c:crosses val="autoZero"/>
        <c:auto val="1"/>
        <c:lblAlgn val="ctr"/>
        <c:lblOffset val="100"/>
      </c:catAx>
      <c:valAx>
        <c:axId val="161528064"/>
        <c:scaling>
          <c:orientation val="minMax"/>
          <c:max val="5500"/>
          <c:min val="450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1526528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652"/>
          <c:y val="0.17644089892789758"/>
          <c:w val="0.7915813962590017"/>
          <c:h val="0.66503164735610043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66E-2"/>
                  <c:y val="-4.40916970241619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19,5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695E-2"/>
                  <c:y val="2.8693607612450076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21.4</c:v>
                </c:pt>
                <c:pt idx="1">
                  <c:v>18.3</c:v>
                </c:pt>
                <c:pt idx="2" formatCode="0.0">
                  <c:v>16.7</c:v>
                </c:pt>
                <c:pt idx="3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4237312"/>
        <c:axId val="164238848"/>
        <c:axId val="0"/>
      </c:bar3DChart>
      <c:catAx>
        <c:axId val="164237312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4238848"/>
        <c:crosses val="autoZero"/>
        <c:auto val="1"/>
        <c:lblAlgn val="ctr"/>
        <c:lblOffset val="100"/>
      </c:catAx>
      <c:valAx>
        <c:axId val="16423884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64237312"/>
        <c:crosses val="autoZero"/>
        <c:crossBetween val="between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35"/>
  <c:chart>
    <c:autoTitleDeleted val="1"/>
    <c:view3D>
      <c:rAngAx val="1"/>
    </c:view3D>
    <c:plotArea>
      <c:layout>
        <c:manualLayout>
          <c:layoutTarget val="inner"/>
          <c:xMode val="edge"/>
          <c:yMode val="edge"/>
          <c:x val="0.13944822103099752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layout>
                <c:manualLayout>
                  <c:x val="1.4288342961893066E-2"/>
                  <c:y val="-4.409169702416194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1.6573679313409695E-2"/>
                  <c:y val="2.8693607612450076E-3"/>
                </c:manualLayout>
              </c:layout>
              <c:showVal val="1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6,9</a:t>
                    </a:r>
                    <a:endParaRPr lang="en-US" dirty="0"/>
                  </a:p>
                </c:rich>
              </c:tx>
              <c:showVal val="1"/>
            </c:dLbl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11.3</c:v>
                </c:pt>
                <c:pt idx="1">
                  <c:v>17.3</c:v>
                </c:pt>
                <c:pt idx="2" formatCode="0.0">
                  <c:v>6.3</c:v>
                </c:pt>
                <c:pt idx="3">
                  <c:v>6.3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box"/>
        <c:axId val="162826112"/>
        <c:axId val="162827648"/>
        <c:axId val="0"/>
      </c:bar3DChart>
      <c:catAx>
        <c:axId val="162826112"/>
        <c:scaling>
          <c:orientation val="minMax"/>
        </c:scaling>
        <c:axPos val="b"/>
        <c:numFmt formatCode="General" sourceLinked="0"/>
        <c:tickLblPos val="nextTo"/>
        <c:crossAx val="162827648"/>
        <c:crosses val="autoZero"/>
        <c:auto val="1"/>
        <c:lblAlgn val="ctr"/>
        <c:lblOffset val="100"/>
      </c:catAx>
      <c:valAx>
        <c:axId val="162827648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tickLblPos val="nextTo"/>
        <c:crossAx val="162826112"/>
        <c:crosses val="autoZero"/>
        <c:crossBetween val="between"/>
        <c:majorUnit val="50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6"/>
  <c:chart>
    <c:autoTitleDeleted val="1"/>
    <c:view3D>
      <c:rAngAx val="1"/>
    </c:view3D>
    <c:floor>
      <c:spPr>
        <a:solidFill>
          <a:schemeClr val="bg1">
            <a:lumMod val="95000"/>
          </a:schemeClr>
        </a:solidFill>
      </c:spPr>
    </c:floor>
    <c:sideWall>
      <c:spPr>
        <a:solidFill>
          <a:schemeClr val="bg1">
            <a:lumMod val="95000"/>
          </a:schemeClr>
        </a:solidFill>
      </c:spPr>
    </c:sideWall>
    <c:backWall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257"/>
          <c:y val="0.13437961625662967"/>
          <c:w val="0.7915813962590017"/>
          <c:h val="0.70709273043735876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dPt>
            <c:idx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showVal val="1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20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18,3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0801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16,7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00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15</a:t>
                    </a:r>
                    <a:endParaRPr lang="en-US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cat>
            <c:strRef>
              <c:f>Лист1!$A$2:$A$5</c:f>
              <c:strCache>
                <c:ptCount val="4"/>
                <c:pt idx="0">
                  <c:v>2020 год</c:v>
                </c:pt>
                <c:pt idx="1">
                  <c:v>2021 год</c:v>
                </c:pt>
                <c:pt idx="2">
                  <c:v>2022 год</c:v>
                </c:pt>
                <c:pt idx="3">
                  <c:v>2023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gapWidth val="138"/>
        <c:shape val="cylinder"/>
        <c:axId val="163168640"/>
        <c:axId val="163170176"/>
        <c:axId val="0"/>
      </c:bar3DChart>
      <c:catAx>
        <c:axId val="163168640"/>
        <c:scaling>
          <c:orientation val="minMax"/>
        </c:scaling>
        <c:axPos val="b"/>
        <c:numFmt formatCode="General" sourceLinked="0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63170176"/>
        <c:crosses val="autoZero"/>
        <c:auto val="1"/>
        <c:lblAlgn val="ctr"/>
        <c:lblOffset val="100"/>
      </c:catAx>
      <c:valAx>
        <c:axId val="163170176"/>
        <c:scaling>
          <c:orientation val="minMax"/>
          <c:max val="600"/>
          <c:min val="0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63168640"/>
        <c:crosses val="autoZero"/>
        <c:crossBetween val="between"/>
        <c:majorUnit val="100"/>
      </c:valAx>
      <c:spPr>
        <a:noFill/>
      </c:spPr>
    </c:plotArea>
    <c:plotVisOnly val="1"/>
    <c:dispBlanksAs val="gap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AngAx val="1"/>
    </c:view3D>
    <c:floor>
      <c:spPr>
        <a:solidFill>
          <a:schemeClr val="bg1">
            <a:lumMod val="85000"/>
          </a:schemeClr>
        </a:solidFill>
      </c:spPr>
    </c:floor>
    <c:sideWall>
      <c:spPr>
        <a:solidFill>
          <a:schemeClr val="bg1"/>
        </a:solidFill>
      </c:spPr>
    </c:sideWall>
    <c:backWall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7"/>
          <c:w val="0.8794420721634405"/>
          <c:h val="0.6211170981002111"/>
        </c:manualLayout>
      </c:layout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28,0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02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1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1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28</a:t>
                    </a:r>
                    <a:endParaRPr lang="ru-RU" dirty="0"/>
                  </a:p>
                </c:rich>
              </c:tx>
              <c:showVal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dd/mm/yyyy</c:formatCode>
                <c:ptCount val="4"/>
                <c:pt idx="0">
                  <c:v>43466</c:v>
                </c:pt>
                <c:pt idx="1">
                  <c:v>43831</c:v>
                </c:pt>
                <c:pt idx="2">
                  <c:v>44197</c:v>
                </c:pt>
                <c:pt idx="3">
                  <c:v>44197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gapWidth val="114"/>
        <c:shape val="cylinder"/>
        <c:axId val="163695232"/>
        <c:axId val="163697024"/>
        <c:axId val="0"/>
      </c:bar3DChart>
      <c:dateAx>
        <c:axId val="163695232"/>
        <c:scaling>
          <c:orientation val="minMax"/>
        </c:scaling>
        <c:axPos val="b"/>
        <c:numFmt formatCode="dd/mm/yyyy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3697024"/>
        <c:crosses val="autoZero"/>
        <c:auto val="1"/>
        <c:lblOffset val="100"/>
        <c:baseTimeUnit val="years"/>
      </c:dateAx>
      <c:valAx>
        <c:axId val="163697024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63695232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663"/>
          <c:y val="0.87213620049440965"/>
          <c:w val="0.51592240812606549"/>
          <c:h val="0.12786379950559054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/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7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  <a:ext uri="{C62137D5-CB1D-491B-B009-E17868A290BF}">
      <dgm14:recolorImg xmlns:dgm14="http://schemas.microsoft.com/office/drawing/2010/diagram" xmlns="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ГОРОДА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ГОРОДА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ГОРОДА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ГОРОДА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Рязанской области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79,8%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города Рязани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20,2%</a:t>
          </a:r>
          <a:endParaRPr lang="ru-RU" sz="12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100%</a:t>
          </a:r>
          <a:endParaRPr lang="ru-RU" sz="12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30060,2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29247,7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29416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2021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smtClean="0">
              <a:solidFill>
                <a:schemeClr val="tx1"/>
              </a:solidFill>
              <a:latin typeface="Arial Narrow" panose="020B0606020202030204" pitchFamily="34" charset="0"/>
            </a:rPr>
            <a:t>2023 </a:t>
          </a:r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172,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0.18642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73" y="432048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173,6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187,1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203,0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2021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2358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3230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737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02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7637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04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2680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80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3989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77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14035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3693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031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629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64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926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883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63896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4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260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500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6208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608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41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0579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1176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41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9696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0255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39688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87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5199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34091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0055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670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672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406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4210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704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772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855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209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9583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5106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02.02.2021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9680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324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542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64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96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993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29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0248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765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7540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097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02.02.2021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1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5054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214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66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61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646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249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069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5660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5123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639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953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11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3701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330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66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120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507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712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40722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846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02.02.2021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808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956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91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3367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6599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087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0942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762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939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079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054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6183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5751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605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482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414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186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419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577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69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2138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07149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1089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607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2842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893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4348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8542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187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1935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482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0528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410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71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398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0025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238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973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731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674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4792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53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1133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542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755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841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726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71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1168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3726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421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699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02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9949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4599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02.02.2021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02.02.2021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13" Type="http://schemas.openxmlformats.org/officeDocument/2006/relationships/diagramColors" Target="../diagrams/colors5.xml"/><Relationship Id="rId18" Type="http://schemas.microsoft.com/office/2007/relationships/diagramDrawing" Target="../diagrams/drawing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12" Type="http://schemas.openxmlformats.org/officeDocument/2006/relationships/diagramQuickStyle" Target="../diagrams/quickStyle5.xml"/><Relationship Id="rId17" Type="http://schemas.microsoft.com/office/2007/relationships/diagramDrawing" Target="../diagrams/drawing3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openxmlformats.org/officeDocument/2006/relationships/diagramData" Target="../diagrams/data4.xml"/><Relationship Id="rId11" Type="http://schemas.openxmlformats.org/officeDocument/2006/relationships/diagramLayout" Target="../diagrams/layout5.xml"/><Relationship Id="rId5" Type="http://schemas.openxmlformats.org/officeDocument/2006/relationships/diagramColors" Target="../diagrams/colors3.xml"/><Relationship Id="rId10" Type="http://schemas.openxmlformats.org/officeDocument/2006/relationships/diagramData" Target="../diagrams/data5.xml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diagramData" Target="../diagrams/data6.xml"/><Relationship Id="rId16" Type="http://schemas.microsoft.com/office/2007/relationships/diagramDrawing" Target="../diagrams/drawing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5" Type="http://schemas.openxmlformats.org/officeDocument/2006/relationships/chart" Target="../charts/chart14.xml"/><Relationship Id="rId4" Type="http://schemas.openxmlformats.org/officeDocument/2006/relationships/oleObject" Target="../embeddings/_____Microsoft_Office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diagramData" Target="../diagrams/data7.xml"/><Relationship Id="rId7" Type="http://schemas.openxmlformats.org/officeDocument/2006/relationships/chart" Target="../charts/chart2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microsoft.com/office/2007/relationships/diagramDrawing" Target="../diagrams/drawing8.xml"/><Relationship Id="rId4" Type="http://schemas.openxmlformats.org/officeDocument/2006/relationships/diagramLayout" Target="../diagrams/layout7.xml"/><Relationship Id="rId9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diagramData" Target="../diagrams/data8.xml"/><Relationship Id="rId7" Type="http://schemas.openxmlformats.org/officeDocument/2006/relationships/chart" Target="../charts/chart2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microsoft.com/office/2007/relationships/diagramDrawing" Target="../diagrams/drawing10.xml"/><Relationship Id="rId4" Type="http://schemas.openxmlformats.org/officeDocument/2006/relationships/diagramLayout" Target="../diagrams/layout8.xml"/><Relationship Id="rId9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diagramData" Target="../diagrams/data9.xml"/><Relationship Id="rId7" Type="http://schemas.openxmlformats.org/officeDocument/2006/relationships/chart" Target="../charts/chart2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10" Type="http://schemas.microsoft.com/office/2007/relationships/diagramDrawing" Target="../diagrams/drawing15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10.xml"/><Relationship Id="rId7" Type="http://schemas.openxmlformats.org/officeDocument/2006/relationships/chart" Target="../charts/chart2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microsoft.com/office/2007/relationships/diagramDrawing" Target="../diagrams/drawing18.xml"/><Relationship Id="rId4" Type="http://schemas.openxmlformats.org/officeDocument/2006/relationships/diagramLayout" Target="../diagrams/layout10.xml"/><Relationship Id="rId9" Type="http://schemas.openxmlformats.org/officeDocument/2006/relationships/image" Target="../media/image24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356139" cy="65841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2021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2022-2023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668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06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811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1977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3410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xmlns="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751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xmlns="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xmlns="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42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xmlns="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805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78468101"/>
              </p:ext>
            </p:extLst>
          </p:nvPr>
        </p:nvGraphicFramePr>
        <p:xfrm>
          <a:off x="323528" y="843558"/>
          <a:ext cx="8542739" cy="39562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2020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к 2021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2021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2021 к 2020в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2022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2022 к 2023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235315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169516,9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140954,9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3,7</a:t>
                      </a:r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138554,5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31292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30060,2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1,6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29247,7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12,6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39196,4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12,8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61721,6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40721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7,5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34671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9,7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36164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6,1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87722,6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66320,6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6,7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71539,7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2,3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66521,5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3,9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52955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15918,1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4883,2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4886,9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3925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9092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237916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170991,1 </a:t>
                      </a:r>
                      <a:endParaRPr lang="ru-RU" sz="11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14,9</a:t>
                      </a:r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138987,7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137223,5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i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7,8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-2601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1474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1493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1549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2020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2021 и 2022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51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86810151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217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44701950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2019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2020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2021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2022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19373,7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20149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20955,1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21793,1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4758,8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4991,4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5552,2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5644,7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3451,5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4036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1832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1077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442,5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799,9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804,9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807,7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3828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4160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4215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4275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1001,1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750,9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1099,6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591,2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614,8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639,4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50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327,7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312,4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324,9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337,9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>
                          <a:latin typeface="Arial Cyr"/>
                        </a:rPr>
                        <a:t>994,1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786,2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832,1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880,5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i="1" dirty="0" smtClean="0">
                          <a:latin typeface="Arial Narrow" panose="020B0606020202030204" pitchFamily="34" charset="0"/>
                        </a:rPr>
                        <a:t>35194,1</a:t>
                      </a:r>
                      <a:endParaRPr lang="ru-RU" sz="1200" b="1" i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34887,2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34140,8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34378,4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252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2000"/>
    </mc:Choice>
    <mc:Fallback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226884952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29487,1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8134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 – 29,2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2023 ГОД – 29.4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2021 ГОД – 30,1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705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2022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816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9124308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7862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442257644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xmlns="" val="704113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xmlns="" val="187849762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101,6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97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102,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25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p:oleObj spid="_x0000_s3288" name="Chart" r:id="rId4" imgW="2548349" imgH="2591025" progId="Excel.Sheet.8">
              <p:embed/>
            </p:oleObj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2021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составляет149 МЛН РУБ или 88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676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1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xmlns="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265229886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761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900978967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xmlns="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xmlns="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2335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xmlns="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6678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638493011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59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2016-2025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2128472462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619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2025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4086513770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69283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2015-2022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891602930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xmlns="" val="877917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(2019-2025)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802550685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1820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 advClick="0" advTm="2000">
        <p:circle/>
      </p:transition>
    </mc:Choice>
    <mc:Fallback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33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 advClick="0" advTm="1000">
        <p:dissolve/>
      </p:transition>
    </mc:Choice>
    <mc:Fallback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14307</TotalTime>
  <Words>1566</Words>
  <Application>Microsoft Office PowerPoint</Application>
  <PresentationFormat>Экран (16:9)</PresentationFormat>
  <Paragraphs>614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Слайд 1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Слайд 6</vt:lpstr>
      <vt:lpstr>Куда зачисляются налоги, уплачиваемые гражданами Ельниковского РАйона</vt:lpstr>
      <vt:lpstr>Слайд 8</vt:lpstr>
      <vt:lpstr>Слайд 9</vt:lpstr>
      <vt:lpstr>Слайд 10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Слайд 14</vt:lpstr>
      <vt:lpstr>ДИНАМИКА ПОСТУПЛЕНИЙ ДОХОДОВ БЮДЖЕТА РАЙОННА</vt:lpstr>
      <vt:lpstr>Слайд 16</vt:lpstr>
      <vt:lpstr>Слайд 17</vt:lpstr>
      <vt:lpstr>Слайд 18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2016-2025 годы</vt:lpstr>
      <vt:lpstr>Муниципальная программа «Развитие культуры и туризма Ельниковского муниципального района до 2025 г» </vt:lpstr>
      <vt:lpstr>МП «Развитие автомобильных дорог 2015-2022 годы</vt:lpstr>
      <vt:lpstr>МП «Развитие муниципальной службы в ельниковском муниципальном районе РМ (2019-2025)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User</cp:lastModifiedBy>
  <cp:revision>1497</cp:revision>
  <cp:lastPrinted>2017-12-08T09:51:41Z</cp:lastPrinted>
  <dcterms:created xsi:type="dcterms:W3CDTF">2013-10-29T07:14:12Z</dcterms:created>
  <dcterms:modified xsi:type="dcterms:W3CDTF">2021-02-02T08:48:20Z</dcterms:modified>
</cp:coreProperties>
</file>