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79" r:id="rId34"/>
    <p:sldId id="280" r:id="rId35"/>
    <p:sldId id="281" r:id="rId36"/>
    <p:sldId id="282" r:id="rId37"/>
    <p:sldId id="283" r:id="rId38"/>
    <p:sldId id="266" r:id="rId39"/>
    <p:sldId id="320" r:id="rId40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231E-2"/>
          <c:y val="5.6956868245720313E-2"/>
          <c:w val="0.88008788813223426"/>
          <c:h val="0.84807570106368402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2016</c:v>
                </c:pt>
                <c:pt idx="1">
                  <c:v>2017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189732.6</c:v>
                </c:pt>
                <c:pt idx="1">
                  <c:v>203142.7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2016</c:v>
                </c:pt>
                <c:pt idx="1">
                  <c:v>2017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192804.7</c:v>
                </c:pt>
                <c:pt idx="1">
                  <c:v>202052.8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2016</c:v>
                </c:pt>
                <c:pt idx="1">
                  <c:v>2017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-3072.1</c:v>
                </c:pt>
                <c:pt idx="1">
                  <c:v>1089.9000000000001</c:v>
                </c:pt>
              </c:numCache>
            </c:numRef>
          </c:val>
        </c:ser>
        <c:dLbls>
          <c:showVal val="1"/>
        </c:dLbls>
        <c:gapWidth val="75"/>
        <c:axId val="47702400"/>
        <c:axId val="47703936"/>
      </c:barChart>
      <c:catAx>
        <c:axId val="47702400"/>
        <c:scaling>
          <c:orientation val="minMax"/>
        </c:scaling>
        <c:axPos val="b"/>
        <c:majorTickMark val="none"/>
        <c:tickLblPos val="nextTo"/>
        <c:crossAx val="47703936"/>
        <c:crosses val="autoZero"/>
        <c:auto val="1"/>
        <c:lblAlgn val="ctr"/>
        <c:lblOffset val="100"/>
      </c:catAx>
      <c:valAx>
        <c:axId val="47703936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47702400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2018</c:v>
                </c:pt>
              </c:strCache>
            </c:strRef>
          </c:tx>
          <c:dLbls>
            <c:dLbl>
              <c:idx val="1"/>
              <c:layout>
                <c:manualLayout>
                  <c:x val="1.7406437997239935E-3"/>
                  <c:y val="5.1880685045637776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2150.3000000000002</c:v>
                </c:pt>
                <c:pt idx="1">
                  <c:v>26530</c:v>
                </c:pt>
                <c:pt idx="2">
                  <c:v>168650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2017 год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3889.4</c:v>
                </c:pt>
                <c:pt idx="1">
                  <c:v>25602.1</c:v>
                </c:pt>
                <c:pt idx="2">
                  <c:v>173651.20000000001</c:v>
                </c:pt>
              </c:numCache>
            </c:numRef>
          </c:val>
        </c:ser>
        <c:axId val="50753920"/>
        <c:axId val="50755456"/>
      </c:barChart>
      <c:catAx>
        <c:axId val="50753920"/>
        <c:scaling>
          <c:orientation val="minMax"/>
        </c:scaling>
        <c:axPos val="b"/>
        <c:tickLblPos val="nextTo"/>
        <c:crossAx val="50755456"/>
        <c:crosses val="autoZero"/>
        <c:auto val="1"/>
        <c:lblAlgn val="ctr"/>
        <c:lblOffset val="100"/>
      </c:catAx>
      <c:valAx>
        <c:axId val="50755456"/>
        <c:scaling>
          <c:orientation val="minMax"/>
        </c:scaling>
        <c:axPos val="l"/>
        <c:majorGridlines/>
        <c:numFmt formatCode="#,##0.0" sourceLinked="1"/>
        <c:tickLblPos val="nextTo"/>
        <c:crossAx val="50753920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16925</c:v>
                </c:pt>
                <c:pt idx="1">
                  <c:v>20.399999999999999</c:v>
                </c:pt>
                <c:pt idx="2">
                  <c:v>3388.7</c:v>
                </c:pt>
                <c:pt idx="3">
                  <c:v>614.6</c:v>
                </c:pt>
                <c:pt idx="5">
                  <c:v>899.7</c:v>
                </c:pt>
                <c:pt idx="7">
                  <c:v>1019.3</c:v>
                </c:pt>
                <c:pt idx="8">
                  <c:v>67.7</c:v>
                </c:pt>
                <c:pt idx="10">
                  <c:v>786.2</c:v>
                </c:pt>
                <c:pt idx="11">
                  <c:v>281.7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44"/>
          <c:y val="5.4349477015522132E-2"/>
          <c:w val="0.32043983488848032"/>
          <c:h val="0.92055898445091322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278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2016 год (факт)</c:v>
                </c:pt>
                <c:pt idx="1">
                  <c:v>2017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16753.2</c:v>
                </c:pt>
                <c:pt idx="1">
                  <c:v>16027.7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2016 год (факт)</c:v>
                </c:pt>
                <c:pt idx="1">
                  <c:v>2017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128650624"/>
        <c:axId val="128676992"/>
        <c:axId val="0"/>
      </c:bar3DChart>
      <c:catAx>
        <c:axId val="128650624"/>
        <c:scaling>
          <c:orientation val="minMax"/>
        </c:scaling>
        <c:axPos val="b"/>
        <c:numFmt formatCode="General" sourceLinked="0"/>
        <c:majorTickMark val="none"/>
        <c:tickLblPos val="nextTo"/>
        <c:crossAx val="128676992"/>
        <c:crosses val="autoZero"/>
        <c:auto val="1"/>
        <c:lblAlgn val="ctr"/>
        <c:lblOffset val="100"/>
      </c:catAx>
      <c:valAx>
        <c:axId val="128676992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/>
        </c:title>
        <c:numFmt formatCode="#,##0.0" sourceLinked="1"/>
        <c:majorTickMark val="none"/>
        <c:tickLblPos val="nextTo"/>
        <c:crossAx val="128650624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333"/>
          <c:y val="1.4752776496064261E-2"/>
          <c:w val="0.66346980374048015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01.01.2017,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01.01.2018,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128706048"/>
        <c:axId val="128707584"/>
        <c:axId val="0"/>
      </c:bar3DChart>
      <c:catAx>
        <c:axId val="128706048"/>
        <c:scaling>
          <c:orientation val="minMax"/>
        </c:scaling>
        <c:axPos val="b"/>
        <c:majorTickMark val="none"/>
        <c:tickLblPos val="nextTo"/>
        <c:crossAx val="128707584"/>
        <c:crosses val="autoZero"/>
        <c:auto val="1"/>
        <c:lblAlgn val="ctr"/>
        <c:lblOffset val="100"/>
      </c:catAx>
      <c:valAx>
        <c:axId val="128707584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128706048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2018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106E-3"/>
                  <c:y val="-3.7275444736074748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006E-3"/>
                  <c:y val="7.9753572470108308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0.20700000000000016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523"/>
          <c:y val="0.21848656846347395"/>
          <c:w val="0.31566938007889067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8684"/>
          <c:h val="0.6988212837031752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2017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37536.300000000003</c:v>
                </c:pt>
                <c:pt idx="1">
                  <c:v>39309.300000000003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2017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21704</c:v>
                </c:pt>
                <c:pt idx="1">
                  <c:v>35988.1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05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2017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100719</c:v>
                </c:pt>
                <c:pt idx="1">
                  <c:v>95799.8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558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2018 год (факт)</c:v>
                </c:pt>
                <c:pt idx="1">
                  <c:v>2017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8691</c:v>
                </c:pt>
                <c:pt idx="1">
                  <c:v>2554</c:v>
                </c:pt>
              </c:numCache>
            </c:numRef>
          </c:val>
        </c:ser>
        <c:dLbls>
          <c:showVal val="1"/>
        </c:dLbls>
        <c:gapWidth val="75"/>
        <c:shape val="box"/>
        <c:axId val="129916288"/>
        <c:axId val="130155648"/>
        <c:axId val="0"/>
      </c:bar3DChart>
      <c:catAx>
        <c:axId val="129916288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30155648"/>
        <c:crosses val="autoZero"/>
        <c:auto val="1"/>
        <c:lblAlgn val="ctr"/>
        <c:lblOffset val="100"/>
      </c:catAx>
      <c:valAx>
        <c:axId val="130155648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129916288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5911"/>
          <c:h val="0.69792141150983356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835"/>
          <c:y val="2.5527134411965975E-2"/>
          <c:w val="0.43415542094492132"/>
          <c:h val="0.88187514983715143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10185.799999999992</c:v>
                </c:pt>
              </c:numCache>
            </c:numRef>
          </c:val>
        </c:ser>
        <c:shape val="box"/>
        <c:axId val="131152896"/>
        <c:axId val="131154688"/>
        <c:axId val="0"/>
      </c:bar3DChart>
      <c:catAx>
        <c:axId val="131152896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1154688"/>
        <c:crosses val="autoZero"/>
        <c:auto val="1"/>
        <c:lblAlgn val="ctr"/>
        <c:lblOffset val="50"/>
      </c:catAx>
      <c:valAx>
        <c:axId val="131154688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131152896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445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2018 </a:t>
          </a:r>
          <a:r>
            <a:rPr lang="ru-RU" sz="2400" b="1" dirty="0"/>
            <a:t>год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25.04.2019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к решению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2018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:p14="http://schemas.microsoft.com/office/powerpoint/2010/main" xmlns="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2018 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2019 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2020 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2018–2021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197330,5 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198018,9 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688,3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203062,1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197330,5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97,2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30051,0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28680,4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95,4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171536,3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168650,2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203062,1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198018,8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97,5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-1474,8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-688,299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1474,8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688,299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по сравнению с данными 2016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6301279"/>
              </p:ext>
            </p:extLst>
          </p:nvPr>
        </p:nvGraphicFramePr>
        <p:xfrm>
          <a:off x="647564" y="836712"/>
          <a:ext cx="7848872" cy="5748887"/>
        </p:xfrm>
        <a:graphic>
          <a:graphicData uri="http://schemas.openxmlformats.org/drawingml/2006/table">
            <a:tbl>
              <a:tblPr/>
              <a:tblGrid>
                <a:gridCol w="3998601"/>
                <a:gridCol w="1331815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30051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28680,4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95,4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17971,1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16925,2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94,2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3699,9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3388,7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91,6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525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614,4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1116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900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80,6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2379,9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2150,3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90,4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1019,3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110,2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120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67,7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61,3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1096,1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786,2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238,8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281,7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-4,5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2018г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2018г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17971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16925,2</a:t>
                      </a:r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2018г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37536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37536</a:t>
                      </a:r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22401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21704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-697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102528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100719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-1809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8691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8691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171536,3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168650,2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-2886,1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</a:t>
            </a:r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08599178"/>
              </p:ext>
            </p:extLst>
          </p:nvPr>
        </p:nvGraphicFramePr>
        <p:xfrm>
          <a:off x="467544" y="1052736"/>
          <a:ext cx="8208912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1375002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28047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26601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2515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2515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5667,4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4423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4592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3727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131305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130576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21924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21756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7198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6672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203062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198018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49235025"/>
              </p:ext>
            </p:extLst>
          </p:nvPr>
        </p:nvGraphicFramePr>
        <p:xfrm>
          <a:off x="323527" y="762965"/>
          <a:ext cx="8640960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978150"/>
                <a:gridCol w="2125514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28047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26601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-1446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1296,4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-138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14427,9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14168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-260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3642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3573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8556,7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7676,3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-880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2515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2515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1038,5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1038,5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9238295"/>
              </p:ext>
            </p:extLst>
          </p:nvPr>
        </p:nvGraphicFramePr>
        <p:xfrm>
          <a:off x="142844" y="1000108"/>
          <a:ext cx="8640962" cy="235561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5667,4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4423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-1244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-887,9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57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4351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3995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60648"/>
            <a:ext cx="7560840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pic>
        <p:nvPicPr>
          <p:cNvPr id="10242" name="Picture 2" descr="http://iqstart.3dn.ru/Ti/20140429110504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51635"/>
            <a:ext cx="331236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gkh64.ru/uploads/posts/2014-08/1407826064_gili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0052" y="3656524"/>
            <a:ext cx="3276364" cy="272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40587767"/>
              </p:ext>
            </p:extLst>
          </p:nvPr>
        </p:nvGraphicFramePr>
        <p:xfrm>
          <a:off x="611559" y="985433"/>
          <a:ext cx="8208913" cy="26048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2945"/>
                <a:gridCol w="725077"/>
                <a:gridCol w="701175"/>
                <a:gridCol w="876467"/>
                <a:gridCol w="780852"/>
                <a:gridCol w="645398"/>
                <a:gridCol w="594890"/>
                <a:gridCol w="1142109"/>
              </a:tblGrid>
              <a:tr h="88136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834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68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4592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3727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-865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038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944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4592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3727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-865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9962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131305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130576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-729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31577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31264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-313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86135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85872,4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-263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11183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11058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8522393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21924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21756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-168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19060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19032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2865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2723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-142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10408604"/>
              </p:ext>
            </p:extLst>
          </p:nvPr>
        </p:nvGraphicFramePr>
        <p:xfrm>
          <a:off x="467544" y="1268760"/>
          <a:ext cx="8280921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747110"/>
                <a:gridCol w="691651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7198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6672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-526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3843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3319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-524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2761</TotalTime>
  <Words>2747</Words>
  <Application>Microsoft Office PowerPoint</Application>
  <PresentationFormat>Экран (4:3)</PresentationFormat>
  <Paragraphs>696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288</cp:revision>
  <cp:lastPrinted>2017-03-15T11:37:31Z</cp:lastPrinted>
  <dcterms:modified xsi:type="dcterms:W3CDTF">2019-04-25T11:56:20Z</dcterms:modified>
</cp:coreProperties>
</file>