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83" r:id="rId6"/>
    <p:sldId id="285" r:id="rId7"/>
    <p:sldId id="272" r:id="rId8"/>
    <p:sldId id="290" r:id="rId9"/>
    <p:sldId id="273" r:id="rId10"/>
    <p:sldId id="274" r:id="rId11"/>
    <p:sldId id="286" r:id="rId12"/>
    <p:sldId id="263" r:id="rId13"/>
    <p:sldId id="287" r:id="rId14"/>
    <p:sldId id="288" r:id="rId15"/>
    <p:sldId id="289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96650C"/>
    <a:srgbClr val="F4C002"/>
    <a:srgbClr val="0DFF7A"/>
    <a:srgbClr val="FF5229"/>
    <a:srgbClr val="FF9966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8" autoAdjust="0"/>
    <p:restoredTop sz="94639" autoAdjust="0"/>
  </p:normalViewPr>
  <p:slideViewPr>
    <p:cSldViewPr>
      <p:cViewPr>
        <p:scale>
          <a:sx n="83" d="100"/>
          <a:sy n="83" d="100"/>
        </p:scale>
        <p:origin x="-1170" y="-5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5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DA26B-0980-4DCD-A362-BA43E589B946}" type="datetimeFigureOut">
              <a:rPr lang="ru-RU" smtClean="0"/>
              <a:pPr/>
              <a:t>23.01.2013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303AB1-DC23-4B01-8AE2-1CB8847ABE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41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03AB1-DC23-4B01-8AE2-1CB8847ABE56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7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18498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6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8499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E5EC64-9BFB-4067-AEDA-FFCDDE2B6B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59188-4E30-4BBC-B07E-9430AE3274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EDAEA-FB26-4FBD-B79C-9C029026C7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EA44B-4EA4-49BB-8EAA-EC59FEE128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03D55-A555-4D85-87D0-0FCDA9EB79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76509-F0EB-4687-8136-16A80CBFC8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78F84-8A52-47D9-9949-C652572A46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D4215-D82E-4D12-8019-D399DBFF38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39F6E6-AA9A-470A-88EB-7A6D266783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DF0AF-CE8D-4592-94A4-74A8A61DC1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2B553-908F-4727-9ED6-57189C9379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4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38589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314F5E-9F84-4B38-A7E3-9D4DB913B7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4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38589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F6849-4FA2-4484-8B4A-ACC1705555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4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8EF5BC-00BB-4233-87B1-C4EB789C11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reeform 2"/>
          <p:cNvSpPr>
            <a:spLocks/>
          </p:cNvSpPr>
          <p:nvPr/>
        </p:nvSpPr>
        <p:spPr bwMode="hidden">
          <a:xfrm>
            <a:off x="6627814" y="6429375"/>
            <a:ext cx="285751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7" y="4267200"/>
            <a:ext cx="9140825" cy="2590800"/>
            <a:chOff x="2" y="2688"/>
            <a:chExt cx="5758" cy="1632"/>
          </a:xfrm>
        </p:grpSpPr>
        <p:sp>
          <p:nvSpPr>
            <p:cNvPr id="17412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7414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15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16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17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18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19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20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21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22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23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24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7426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27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28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29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0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1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2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3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4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5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6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7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8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39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40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41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42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43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7445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46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47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48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49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0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1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2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3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4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5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6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7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8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59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60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61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7463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64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65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66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67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68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69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7471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7472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7473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7474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17475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4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7476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477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78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79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0C0EC3A4-53BF-47C3-90CE-7979EB96C6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2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8.jp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31"/>
            <a:ext cx="9144000" cy="6836228"/>
          </a:xfrm>
          <a:noFill/>
        </p:spPr>
      </p:pic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428596" y="285729"/>
            <a:ext cx="8443915" cy="1571636"/>
          </a:xfrm>
          <a:gradFill>
            <a:gsLst>
              <a:gs pos="5700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88900" h="88900"/>
          </a:sp3d>
        </p:spPr>
        <p:txBody>
          <a:bodyPr/>
          <a:lstStyle/>
          <a:p>
            <a:pPr eaLnBrk="1" hangingPunct="1"/>
            <a:r>
              <a:rPr lang="ru-RU" sz="25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Ход реализации ведомственной целевой программы «Поддержка начинающих фермеров в Республике Мордовия на период 2012- 2014 гг.» в </a:t>
            </a:r>
            <a:r>
              <a:rPr lang="ru-RU" sz="2500" b="1" dirty="0" err="1" smtClean="0"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Ельниковском</a:t>
            </a:r>
            <a:r>
              <a:rPr lang="ru-RU" sz="25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муниципальном районе.</a:t>
            </a: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10597" y="2060848"/>
            <a:ext cx="3080502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88900" h="88900"/>
            <a:bevelB/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Содержимое 8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8935"/>
            <a:ext cx="9144000" cy="6092190"/>
          </a:xfrm>
        </p:spPr>
      </p:pic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xfrm>
            <a:off x="428596" y="500042"/>
            <a:ext cx="8543925" cy="1500198"/>
          </a:xfrm>
          <a:solidFill>
            <a:schemeClr val="accent6">
              <a:lumMod val="60000"/>
              <a:lumOff val="40000"/>
              <a:alpha val="65000"/>
            </a:schemeClr>
          </a:solidFill>
        </p:spPr>
        <p:txBody>
          <a:bodyPr/>
          <a:lstStyle/>
          <a:p>
            <a:pPr eaLnBrk="1" hangingPunct="1"/>
            <a:r>
              <a:rPr lang="ru-RU" sz="3700" dirty="0" smtClean="0">
                <a:solidFill>
                  <a:srgbClr val="FFC000"/>
                </a:solidFill>
              </a:rPr>
              <a:t>Глава администрации    Ельниковского  муниципального района</a:t>
            </a:r>
          </a:p>
        </p:txBody>
      </p:sp>
      <p:sp>
        <p:nvSpPr>
          <p:cNvPr id="4102" name="TextBox 11"/>
          <p:cNvSpPr txBox="1">
            <a:spLocks noChangeArrowheads="1"/>
          </p:cNvSpPr>
          <p:nvPr/>
        </p:nvSpPr>
        <p:spPr bwMode="auto">
          <a:xfrm>
            <a:off x="571472" y="5877272"/>
            <a:ext cx="3929091" cy="369332"/>
          </a:xfrm>
          <a:prstGeom prst="rect">
            <a:avLst/>
          </a:prstGeom>
          <a:solidFill>
            <a:schemeClr val="accent4">
              <a:lumMod val="90000"/>
              <a:alpha val="4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10000"/>
                  </a:schemeClr>
                </a:solidFill>
              </a:rPr>
              <a:t>Гулькина Татьяна Гавриловна</a:t>
            </a:r>
            <a:endParaRPr lang="ru-RU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6057" y="2019531"/>
            <a:ext cx="3782224" cy="4801314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район образован  25 января 1935 года. расположен на севере Республики Мордовия. Он находится в ландшафтах смешанных лесов, юго-восточная часть района - в долине реки Мокша. Площадь территории района - 1 056 км2.</a:t>
            </a:r>
          </a:p>
          <a:p>
            <a:r>
              <a:rPr lang="ru-RU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Административный центр - село Ельники</a:t>
            </a:r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Граничит с </a:t>
            </a:r>
            <a:r>
              <a:rPr lang="ru-RU" b="1" dirty="0" err="1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Темниковским</a:t>
            </a:r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Краснослободскими</a:t>
            </a:r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районам и Нижегородской </a:t>
            </a:r>
            <a:r>
              <a:rPr lang="ru-RU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областью. </a:t>
            </a:r>
            <a:endParaRPr lang="ru-RU" b="1" dirty="0" smtClean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районе проживает </a:t>
            </a:r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более 11,9 </a:t>
            </a:r>
            <a:r>
              <a:rPr lang="ru-RU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тысяч человек, в том числе в с. Ельники более 5,9 тысяч человек. </a:t>
            </a:r>
            <a:endParaRPr lang="ru-RU" b="1" dirty="0" smtClean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20" y="2019530"/>
            <a:ext cx="2791393" cy="3857741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пейзаж села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88900"/>
          </a:sp3d>
        </p:spPr>
      </p:pic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8229600" cy="1214422"/>
          </a:xfrm>
          <a:solidFill>
            <a:schemeClr val="accent4">
              <a:lumMod val="90000"/>
              <a:alpha val="44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eaLnBrk="1" hangingPunct="1"/>
            <a:r>
              <a:rPr lang="ru-RU" sz="2400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 smtClean="0"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Гераськин</a:t>
            </a:r>
            <a:r>
              <a:rPr lang="ru-RU" sz="20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Геннадий Алексеевич -</a:t>
            </a:r>
            <a:br>
              <a:rPr lang="ru-RU" sz="20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заместитель главы - начальник управления по работе с отраслями АПК и ЛПХ граждан администрации Ельниковского муниципального района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 smtClean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8" y="1785927"/>
            <a:ext cx="2889706" cy="4162198"/>
          </a:xfr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TextBox 5"/>
          <p:cNvSpPr txBox="1"/>
          <p:nvPr/>
        </p:nvSpPr>
        <p:spPr>
          <a:xfrm>
            <a:off x="3851920" y="1700808"/>
            <a:ext cx="5143536" cy="4247317"/>
          </a:xfrm>
          <a:prstGeom prst="rect">
            <a:avLst/>
          </a:prstGeom>
          <a:solidFill>
            <a:schemeClr val="accent4">
              <a:lumMod val="90000"/>
              <a:alpha val="59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000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Агропромышленный комплекс Ельниковского муниципального района является  частью АПК Республики Мордовия.  В него входят  8 сельскохозяйственных предприятий различных форм собственности и организационно-правовых форм, 14 крестьянских (фермерских) хозяйств, 1 перерабатывающее предприятие, 14 сельскохозяйственных потребительских снабженческо-сбытовых и снабженческих. Основными видами деятельности сельхозпредприятий и К (Ф) Х является производство молока, мяса, зерна и кормов.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428605"/>
            <a:ext cx="8229600" cy="2000264"/>
          </a:xfrm>
          <a:solidFill>
            <a:srgbClr val="FF9966">
              <a:alpha val="29000"/>
            </a:srgbClr>
          </a:solidFill>
          <a:ln w="76200">
            <a:solidFill>
              <a:srgbClr val="FF5229"/>
            </a:solidFill>
          </a:ln>
        </p:spPr>
        <p:txBody>
          <a:bodyPr/>
          <a:lstStyle/>
          <a:p>
            <a:pPr eaLnBrk="1" hangingPunct="1"/>
            <a:r>
              <a:rPr lang="ru-RU" sz="3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Число сельских подворий в </a:t>
            </a:r>
            <a:r>
              <a:rPr lang="ru-RU" sz="320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Ельниковском</a:t>
            </a:r>
            <a:r>
              <a:rPr lang="ru-RU" sz="3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муниципальном районе составляет  4728 единиц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2924944"/>
            <a:ext cx="8229600" cy="2592288"/>
          </a:xfrm>
          <a:solidFill>
            <a:srgbClr val="FF9966">
              <a:alpha val="31000"/>
            </a:srgbClr>
          </a:solidFill>
          <a:ln w="76200">
            <a:solidFill>
              <a:srgbClr val="FF5229"/>
            </a:solidFill>
          </a:ln>
        </p:spPr>
        <p:txBody>
          <a:bodyPr/>
          <a:lstStyle/>
          <a:p>
            <a:pPr marL="0" indent="0" algn="ctr" eaLnBrk="1" hangingPunct="1">
              <a:buNone/>
            </a:pPr>
            <a: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  <a:t>Из них содержат скот(КРС, свиней) 2107 единиц. Наличие поголовья скота по видам: КРС всего: 2406 гол., в т.ч. коров   861 гол., КРС на откорме- 1545 гол., свиней 3184 головы.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4"/>
            <a:ext cx="8229600" cy="1865303"/>
          </a:xfrm>
        </p:spPr>
        <p:txBody>
          <a:bodyPr/>
          <a:lstStyle/>
          <a:p>
            <a:r>
              <a:rPr lang="ru-RU" sz="2000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На территории </a:t>
            </a:r>
            <a:r>
              <a:rPr lang="ru-RU" sz="2000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Ельниковского</a:t>
            </a:r>
            <a:r>
              <a:rPr lang="ru-RU" sz="2000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муниципального района действуют 14 потребительских кооператива. </a:t>
            </a:r>
            <a:br>
              <a:rPr lang="ru-RU" sz="2000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</a:br>
            <a:r>
              <a:rPr lang="ru-RU" sz="2000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Потребительские сельскохозяйственные кооперативы осуществляют снабжение  </a:t>
            </a:r>
            <a:r>
              <a:rPr lang="ru-RU" sz="2000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сельхозтоваропроизводителей</a:t>
            </a:r>
            <a:r>
              <a:rPr lang="ru-RU" sz="2000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материальными ресурсами, закупом и сбытом  производимой продукции (молока, мяса).</a:t>
            </a:r>
            <a:br>
              <a:rPr lang="ru-RU" sz="2000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</a:br>
            <a:endParaRPr lang="ru-RU" sz="2000" dirty="0">
              <a:solidFill>
                <a:schemeClr val="accent3">
                  <a:lumMod val="20000"/>
                  <a:lumOff val="80000"/>
                </a:schemeClr>
              </a:solidFill>
              <a:effectLst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686548"/>
              </p:ext>
            </p:extLst>
          </p:nvPr>
        </p:nvGraphicFramePr>
        <p:xfrm>
          <a:off x="827584" y="2060846"/>
          <a:ext cx="7704857" cy="46085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448"/>
                <a:gridCol w="1710945"/>
                <a:gridCol w="1266952"/>
                <a:gridCol w="2860543"/>
                <a:gridCol w="1482969"/>
              </a:tblGrid>
              <a:tr h="4484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№ п/п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Наименование кооператива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Дата регистрации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Место регистрации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Ф.И.О. председателя кооператива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2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СПССК «Юность»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24.01.2006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Ельниковский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р-н,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с.Ельники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Романов А.А.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2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СПССК «Прогресс»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15.11.2006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Ельниковский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р-н,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с.Ельники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Шуватов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Е.В.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88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СССПК «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Ельниковский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15.06.2007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Ельниковский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р-н,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с.Ельники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Ульмова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Ю.А.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2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СПССК «Нива»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09.02.2009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Ельниковский р-н, с.Акчеево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Тенишева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Р.Р.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2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СПССК «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Варма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08.06.2006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Ельниковский р-н, с.Ельники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Нечаев Н.М.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644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СППК «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Умарина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08.10.2008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Ельниковский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р-н,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с.Новоямская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Слобода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Путилин В.В.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2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СПССК «Мокша»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06.04.2007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Ельниковский р-н, с.Ельники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Крючков Г.А.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644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СПСК «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Продсервис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10.08.2009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Ельниковский р-н, с. Новоямская Слобода 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Мартынов В.В.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88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СПССК «Колосок»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07.08.2007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Ельниковский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р-н,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с.Стародевичье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Кокорева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В.И.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932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СППСК «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Ельниковские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крахмалы»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10.08.2010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Ельниковский р-н, с. Стародевичье 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Ивашкин А.Н.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932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СПОСК «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Ельниковский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торговый ряд»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16.02.2010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Ельниковский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р-н,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с.Ельники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Сударев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Е.А.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88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12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СПСК «Пургаз»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27.10.2006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</a:t>
                      </a: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Ельниковский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р-н, с. Стародевичье 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Кадибаш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Т.А.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2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13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СПССК «Савино»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16.11.2007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Ельниковский р-н, с.Ельники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Малоземов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А.В.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644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СПК «Клевер»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08.04.2008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РМ, Ельниковский р-н, с.Новоусадские Выселки</a:t>
                      </a:r>
                      <a:endParaRPr lang="ru-RU" sz="1000" baseline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aseline="0" dirty="0" err="1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Галишников</a:t>
                      </a:r>
                      <a:r>
                        <a:rPr lang="ru-RU" sz="1100" baseline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В.В.</a:t>
                      </a:r>
                      <a:endParaRPr lang="ru-RU" sz="1000" baseline="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1331640" y="2996952"/>
            <a:ext cx="6807416" cy="3168352"/>
          </a:xfrm>
          <a:solidFill>
            <a:srgbClr val="96650C">
              <a:alpha val="47000"/>
            </a:srgbClr>
          </a:solidFill>
          <a:ln w="133350" cmpd="sng">
            <a:solidFill>
              <a:srgbClr val="FFFF99">
                <a:alpha val="63000"/>
              </a:srgbClr>
            </a:solidFill>
            <a:rou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l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ИП КФХ Косов Вячеслав Иванович</a:t>
            </a:r>
          </a:p>
          <a:p>
            <a:pPr algn="l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ИП ГК(Ф)Х Романов Александр Александрович</a:t>
            </a:r>
          </a:p>
          <a:p>
            <a:pPr algn="l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ИП ГК(Ф)Х Куракина Елена Викторовна</a:t>
            </a:r>
          </a:p>
          <a:p>
            <a:pPr algn="l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ИП ГК(Ф)Х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Макаев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Евгений Петрович</a:t>
            </a:r>
          </a:p>
          <a:p>
            <a:pPr algn="l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ИП ГК(Ф)Х Никитин Иван Федорович</a:t>
            </a:r>
          </a:p>
          <a:p>
            <a:pPr algn="l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ИП ГК(Ф)Х Крючков Геннадий Александрович</a:t>
            </a:r>
          </a:p>
          <a:p>
            <a:pPr algn="l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ИП ГК(Ф)Х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Шишканов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Василий Петрович</a:t>
            </a:r>
          </a:p>
          <a:p>
            <a:pPr algn="l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ИП ГК(Ф) Х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Правосудов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Вячеслав Николаевич</a:t>
            </a:r>
          </a:p>
          <a:p>
            <a:pPr algn="l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ru-RU" sz="1600" dirty="0" smtClean="0"/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467544" y="297136"/>
            <a:ext cx="8424936" cy="1214446"/>
          </a:xfrm>
          <a:prstGeom prst="rect">
            <a:avLst/>
          </a:prstGeom>
          <a:solidFill>
            <a:srgbClr val="96650C">
              <a:alpha val="33000"/>
            </a:srgbClr>
          </a:solidFill>
          <a:ln w="114300" cmpd="sng">
            <a:solidFill>
              <a:srgbClr val="FFFF99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 algn="ctr" eaLnBrk="0" hangingPunct="0">
              <a:defRPr/>
            </a:pPr>
            <a:r>
              <a:rPr lang="ru-RU" sz="2800" b="1" dirty="0" smtClean="0">
                <a:solidFill>
                  <a:srgbClr val="392E01"/>
                </a:solidFill>
                <a:latin typeface="Times New Roman" pitchFamily="18" charset="0"/>
                <a:cs typeface="Times New Roman" pitchFamily="18" charset="0"/>
              </a:rPr>
              <a:t>Всего в районе: 14 крестьянских (фермерских) хозяйства, из</a:t>
            </a:r>
            <a:r>
              <a:rPr lang="ru-RU" sz="2800" b="1" kern="0" dirty="0" smtClean="0">
                <a:solidFill>
                  <a:srgbClr val="392E01"/>
                </a:solidFill>
                <a:latin typeface="Times New Roman" pitchFamily="18" charset="0"/>
                <a:cs typeface="Times New Roman" pitchFamily="18" charset="0"/>
              </a:rPr>
              <a:t> них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392E0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8 действующих  крестьянских (фермерских) хозяйства.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88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143800" cy="1357322"/>
          </a:xfrm>
          <a:solidFill>
            <a:srgbClr val="FFCC99"/>
          </a:solidFill>
          <a:ln w="130175" cmpd="sng">
            <a:solidFill>
              <a:srgbClr val="FF9966"/>
            </a:solidFill>
          </a:ln>
          <a:scene3d>
            <a:camera prst="orthographicFront"/>
            <a:lightRig rig="threePt" dir="t"/>
          </a:scene3d>
          <a:sp3d>
            <a:bevelT w="95250" h="95250" prst="artDeco"/>
          </a:sp3d>
        </p:spPr>
        <p:txBody>
          <a:bodyPr/>
          <a:lstStyle/>
          <a:p>
            <a:r>
              <a:rPr lang="ru-RU" sz="3200" dirty="0" smtClean="0">
                <a:effectLst/>
              </a:rPr>
              <a:t/>
            </a:r>
            <a:br>
              <a:rPr lang="ru-RU" sz="3200" dirty="0" smtClean="0">
                <a:effectLst/>
              </a:rPr>
            </a:br>
            <a:r>
              <a:rPr lang="ru-RU" sz="3200" b="1" dirty="0" smtClean="0">
                <a:solidFill>
                  <a:schemeClr val="tx2">
                    <a:lumMod val="10000"/>
                  </a:schemeClr>
                </a:solidFill>
                <a:effectLst/>
              </a:rPr>
              <a:t>  </a:t>
            </a:r>
            <a:r>
              <a:rPr lang="ru-RU" sz="3200" dirty="0" smtClean="0">
                <a:solidFill>
                  <a:schemeClr val="tx2">
                    <a:lumMod val="10000"/>
                  </a:schemeClr>
                </a:solidFill>
                <a:effectLst/>
              </a:rPr>
              <a:t> </a:t>
            </a:r>
            <a:r>
              <a:rPr lang="ru-RU" sz="36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4 КФХ занимаются производством  молока</a:t>
            </a:r>
            <a:r>
              <a:rPr lang="ru-RU" sz="3200" dirty="0" smtClean="0"/>
              <a:t> </a:t>
            </a:r>
            <a:br>
              <a:rPr lang="ru-RU" sz="3200" dirty="0" smtClean="0"/>
            </a:br>
            <a:endParaRPr lang="ru-RU" sz="3200" b="1" dirty="0">
              <a:effectLst/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half" idx="2"/>
          </p:nvPr>
        </p:nvSpPr>
        <p:spPr>
          <a:xfrm>
            <a:off x="4572000" y="2348880"/>
            <a:ext cx="4071967" cy="3735865"/>
          </a:xfrm>
          <a:solidFill>
            <a:srgbClr val="FFCC99">
              <a:alpha val="37000"/>
            </a:srgbClr>
          </a:solidFill>
          <a:ln w="133350" cmpd="sng">
            <a:solidFill>
              <a:srgbClr val="FF9966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1003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ru-RU" sz="28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- Романов Александр Александрович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Макаев</a:t>
            </a:r>
            <a:r>
              <a:rPr lang="ru-RU" sz="28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Евгений Петрович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- Никитин Иван Федорович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- Крючков Геннадий Александрович</a:t>
            </a:r>
            <a:r>
              <a:rPr lang="ru-RU" sz="1800" dirty="0" smtClean="0"/>
              <a:t> 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 </a:t>
            </a:r>
          </a:p>
          <a:p>
            <a:pPr>
              <a:buNone/>
            </a:pPr>
            <a:endParaRPr lang="ru-RU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8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143800" cy="1357322"/>
          </a:xfrm>
          <a:solidFill>
            <a:srgbClr val="FFCC99">
              <a:alpha val="38000"/>
            </a:srgbClr>
          </a:solidFill>
          <a:ln w="130175" cmpd="sng">
            <a:solidFill>
              <a:srgbClr val="FF9966"/>
            </a:solidFill>
          </a:ln>
          <a:scene3d>
            <a:camera prst="orthographicFront"/>
            <a:lightRig rig="threePt" dir="t"/>
          </a:scene3d>
          <a:sp3d>
            <a:bevelT w="95250" h="95250" prst="artDeco"/>
          </a:sp3d>
        </p:spPr>
        <p:txBody>
          <a:bodyPr/>
          <a:lstStyle/>
          <a:p>
            <a:r>
              <a:rPr lang="ru-RU" sz="3200" dirty="0">
                <a:solidFill>
                  <a:srgbClr val="96650C"/>
                </a:solidFill>
                <a:effectLst/>
              </a:rPr>
              <a:t>2 КФХ занимаются производством мяса КРС</a:t>
            </a:r>
          </a:p>
        </p:txBody>
      </p:sp>
      <p:sp>
        <p:nvSpPr>
          <p:cNvPr id="12" name="Текст 11"/>
          <p:cNvSpPr>
            <a:spLocks noGrp="1"/>
          </p:cNvSpPr>
          <p:nvPr>
            <p:ph type="body" sz="half" idx="2"/>
          </p:nvPr>
        </p:nvSpPr>
        <p:spPr>
          <a:xfrm>
            <a:off x="4572000" y="2924944"/>
            <a:ext cx="4071967" cy="2232248"/>
          </a:xfrm>
          <a:solidFill>
            <a:srgbClr val="FFCC99">
              <a:alpha val="33000"/>
            </a:srgbClr>
          </a:solidFill>
          <a:ln w="133350" cmpd="sng">
            <a:solidFill>
              <a:srgbClr val="FF9966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1003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ru-RU" sz="2800" dirty="0">
                <a:solidFill>
                  <a:srgbClr val="96650C"/>
                </a:solidFill>
                <a:latin typeface="Times New Roman" pitchFamily="18" charset="0"/>
                <a:cs typeface="Times New Roman" pitchFamily="18" charset="0"/>
              </a:rPr>
              <a:t>Куракина Елена Викторовна</a:t>
            </a:r>
          </a:p>
          <a:p>
            <a:pPr marL="0" indent="0">
              <a:buNone/>
            </a:pPr>
            <a:r>
              <a:rPr lang="ru-RU" sz="2800" dirty="0" err="1" smtClean="0">
                <a:solidFill>
                  <a:srgbClr val="96650C"/>
                </a:solidFill>
                <a:latin typeface="Times New Roman" pitchFamily="18" charset="0"/>
                <a:cs typeface="Times New Roman" pitchFamily="18" charset="0"/>
              </a:rPr>
              <a:t>Шишканов</a:t>
            </a:r>
            <a:r>
              <a:rPr lang="ru-RU" sz="2800" dirty="0" smtClean="0">
                <a:solidFill>
                  <a:srgbClr val="96650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96650C"/>
                </a:solidFill>
                <a:latin typeface="Times New Roman" pitchFamily="18" charset="0"/>
                <a:cs typeface="Times New Roman" pitchFamily="18" charset="0"/>
              </a:rPr>
              <a:t>Василий Петрович</a:t>
            </a:r>
          </a:p>
        </p:txBody>
      </p:sp>
    </p:spTree>
    <p:extLst>
      <p:ext uri="{BB962C8B-B14F-4D97-AF65-F5344CB8AC3E}">
        <p14:creationId xmlns:p14="http://schemas.microsoft.com/office/powerpoint/2010/main" val="2081279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8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142853"/>
            <a:ext cx="6357983" cy="1643074"/>
          </a:xfrm>
          <a:solidFill>
            <a:srgbClr val="F4C002">
              <a:alpha val="14000"/>
            </a:srgbClr>
          </a:solidFill>
          <a:ln w="139700" cap="rnd">
            <a:solidFill>
              <a:srgbClr val="96650C">
                <a:alpha val="63000"/>
              </a:srgbClr>
            </a:solidFill>
            <a:round/>
          </a:ln>
          <a:effectLst>
            <a:glow>
              <a:schemeClr val="accent1"/>
            </a:glow>
            <a:outerShdw blurRad="368300" dir="7500000" sx="55000" sy="55000" algn="ctr" rotWithShape="0">
              <a:srgbClr val="000000"/>
            </a:outerShdw>
            <a:reflection endPos="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ru-RU" sz="29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663300"/>
                </a:solidFill>
                <a:effectLst/>
                <a:latin typeface="Times New Roman" pitchFamily="18" charset="0"/>
                <a:cs typeface="Times New Roman" pitchFamily="18" charset="0"/>
              </a:rPr>
              <a:t>1 КФХ занимаются </a:t>
            </a:r>
            <a:br>
              <a:rPr lang="ru-RU" sz="2900" b="1" dirty="0" smtClean="0">
                <a:solidFill>
                  <a:srgbClr val="6633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663300"/>
                </a:solidFill>
                <a:effectLst/>
                <a:latin typeface="Times New Roman" pitchFamily="18" charset="0"/>
                <a:cs typeface="Times New Roman" pitchFamily="18" charset="0"/>
              </a:rPr>
              <a:t>растениеводством </a:t>
            </a:r>
            <a:r>
              <a:rPr lang="ru-RU" sz="2900" b="1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9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627784" y="3933056"/>
            <a:ext cx="4000528" cy="1728192"/>
          </a:xfrm>
          <a:solidFill>
            <a:srgbClr val="F4C002">
              <a:alpha val="43000"/>
            </a:srgbClr>
          </a:solidFill>
          <a:ln w="127000" cap="rnd">
            <a:solidFill>
              <a:srgbClr val="96650C"/>
            </a:solidFill>
            <a:round/>
          </a:ln>
          <a:effectLst>
            <a:outerShdw blurRad="381000" dist="50800" dir="12780000" sx="67000" sy="67000" algn="ctr" rotWithShape="0">
              <a:srgbClr val="000000">
                <a:alpha val="67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anchor="ctr" anchorCtr="0"/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Косов  Вячеслав Иванович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  <a:alpha val="70000"/>
            </a:schemeClr>
          </a:solidFill>
          <a:ln w="76200">
            <a:solidFill>
              <a:srgbClr val="00B050"/>
            </a:solidFill>
          </a:ln>
        </p:spPr>
        <p:txBody>
          <a:bodyPr/>
          <a:lstStyle/>
          <a:p>
            <a:r>
              <a:rPr lang="ru-RU" dirty="0" smtClean="0"/>
              <a:t>1 КФХ занимается пчеловодством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267744" y="3789040"/>
            <a:ext cx="4429156" cy="1231106"/>
          </a:xfrm>
          <a:prstGeom prst="rect">
            <a:avLst/>
          </a:prstGeom>
          <a:solidFill>
            <a:schemeClr val="accent1">
              <a:lumMod val="75000"/>
              <a:alpha val="46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Правосудов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Вячеслав Николаевич</a:t>
            </a:r>
          </a:p>
          <a:p>
            <a:pPr algn="ctr"/>
            <a:endParaRPr lang="ru-RU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755576" y="404664"/>
            <a:ext cx="7772400" cy="2880320"/>
          </a:xfrm>
          <a:solidFill>
            <a:srgbClr val="FFFF99">
              <a:alpha val="40784"/>
            </a:srgbClr>
          </a:solidFill>
          <a:ln w="127000" cmpd="sng">
            <a:solidFill>
              <a:schemeClr val="accent1">
                <a:lumMod val="50000"/>
                <a:alpha val="46000"/>
              </a:schemeClr>
            </a:solidFill>
            <a:round/>
          </a:ln>
        </p:spPr>
        <p:txBody>
          <a:bodyPr anchor="ctr" anchorCtr="0"/>
          <a:lstStyle/>
          <a:p>
            <a:r>
              <a:rPr lang="ru-RU" sz="2500" dirty="0">
                <a:solidFill>
                  <a:srgbClr val="012D01"/>
                </a:solidFill>
                <a:effectLst/>
              </a:rPr>
              <a:t>С 2012 года начала действовать ведомственная целевая программа « Поддержка начинающих фермеров в Республике Мордовия </a:t>
            </a:r>
            <a:br>
              <a:rPr lang="ru-RU" sz="2500" dirty="0">
                <a:solidFill>
                  <a:srgbClr val="012D01"/>
                </a:solidFill>
                <a:effectLst/>
              </a:rPr>
            </a:br>
            <a:r>
              <a:rPr lang="ru-RU" sz="2500" dirty="0">
                <a:solidFill>
                  <a:srgbClr val="012D01"/>
                </a:solidFill>
                <a:effectLst/>
              </a:rPr>
              <a:t>на период 2012-2014 гг.»</a:t>
            </a:r>
            <a:br>
              <a:rPr lang="ru-RU" sz="2500" dirty="0">
                <a:solidFill>
                  <a:srgbClr val="012D01"/>
                </a:solidFill>
                <a:effectLst/>
              </a:rPr>
            </a:br>
            <a:r>
              <a:rPr lang="ru-RU" sz="2500" dirty="0">
                <a:solidFill>
                  <a:srgbClr val="012D01"/>
                </a:solidFill>
                <a:effectLst/>
              </a:rPr>
              <a:t>Участниками Программы в </a:t>
            </a:r>
            <a:r>
              <a:rPr lang="ru-RU" sz="2500" dirty="0" err="1">
                <a:solidFill>
                  <a:srgbClr val="012D01"/>
                </a:solidFill>
                <a:effectLst/>
              </a:rPr>
              <a:t>Ельниковском</a:t>
            </a:r>
            <a:r>
              <a:rPr lang="ru-RU" sz="2500" dirty="0">
                <a:solidFill>
                  <a:srgbClr val="012D01"/>
                </a:solidFill>
                <a:effectLst/>
              </a:rPr>
              <a:t> муниципальном районе являются:</a:t>
            </a:r>
            <a:br>
              <a:rPr lang="ru-RU" sz="2500" dirty="0">
                <a:solidFill>
                  <a:srgbClr val="012D01"/>
                </a:solidFill>
                <a:effectLst/>
              </a:rPr>
            </a:br>
            <a:r>
              <a:rPr lang="ru-RU" sz="2500" dirty="0">
                <a:solidFill>
                  <a:srgbClr val="012D01"/>
                </a:solidFill>
                <a:effectLst/>
              </a:rPr>
              <a:t>Начинающие  крестьянские фермерские хозяйства</a:t>
            </a:r>
            <a:endParaRPr lang="ru-RU" sz="2800" dirty="0">
              <a:solidFill>
                <a:srgbClr val="012D0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1331640" y="3573016"/>
            <a:ext cx="6400800" cy="2808312"/>
          </a:xfrm>
          <a:solidFill>
            <a:srgbClr val="FFFF99">
              <a:alpha val="40000"/>
            </a:srgbClr>
          </a:solidFill>
          <a:ln w="133350" cmpd="sng">
            <a:solidFill>
              <a:schemeClr val="accent1">
                <a:lumMod val="50000"/>
                <a:alpha val="44000"/>
              </a:schemeClr>
            </a:solidFill>
            <a:round/>
          </a:ln>
        </p:spPr>
        <p:txBody>
          <a:bodyPr anchor="ctr" anchorCtr="0"/>
          <a:lstStyle/>
          <a:p>
            <a:pPr lvl="0">
              <a:buClr>
                <a:srgbClr val="99FF99"/>
              </a:buClr>
            </a:pPr>
            <a:r>
              <a:rPr lang="ru-RU" sz="2500" dirty="0">
                <a:solidFill>
                  <a:srgbClr val="012D06"/>
                </a:solidFill>
                <a:effectLst/>
              </a:rPr>
              <a:t>ИП ГК(Ф)Х </a:t>
            </a:r>
            <a:r>
              <a:rPr lang="ru-RU" sz="2500" dirty="0" err="1">
                <a:solidFill>
                  <a:srgbClr val="012D06"/>
                </a:solidFill>
                <a:effectLst/>
              </a:rPr>
              <a:t>Шишканов</a:t>
            </a:r>
            <a:r>
              <a:rPr lang="ru-RU" sz="2500" dirty="0">
                <a:solidFill>
                  <a:srgbClr val="012D06"/>
                </a:solidFill>
                <a:effectLst/>
              </a:rPr>
              <a:t> </a:t>
            </a:r>
            <a:r>
              <a:rPr lang="ru-RU" sz="2500" dirty="0" smtClean="0">
                <a:solidFill>
                  <a:srgbClr val="012D06"/>
                </a:solidFill>
                <a:effectLst/>
              </a:rPr>
              <a:t>Василий </a:t>
            </a:r>
            <a:r>
              <a:rPr lang="ru-RU" sz="2500" dirty="0">
                <a:solidFill>
                  <a:srgbClr val="012D06"/>
                </a:solidFill>
                <a:effectLst/>
              </a:rPr>
              <a:t>Петрович </a:t>
            </a:r>
            <a:endParaRPr lang="ru-RU" sz="2500" dirty="0" smtClean="0">
              <a:solidFill>
                <a:srgbClr val="012D06"/>
              </a:solidFill>
              <a:effectLst/>
            </a:endParaRPr>
          </a:p>
          <a:p>
            <a:pPr lvl="0">
              <a:buClr>
                <a:srgbClr val="99FF99"/>
              </a:buClr>
            </a:pPr>
            <a:endParaRPr lang="ru-RU" sz="2500" dirty="0">
              <a:solidFill>
                <a:srgbClr val="012D06"/>
              </a:solidFill>
              <a:effectLst/>
            </a:endParaRPr>
          </a:p>
          <a:p>
            <a:pPr lvl="0">
              <a:buClr>
                <a:srgbClr val="99FF99"/>
              </a:buClr>
            </a:pPr>
            <a:r>
              <a:rPr lang="ru-RU" sz="2500" dirty="0">
                <a:solidFill>
                  <a:srgbClr val="012D06"/>
                </a:solidFill>
                <a:effectLst/>
              </a:rPr>
              <a:t>ИП ГК(Ф)Х </a:t>
            </a:r>
            <a:r>
              <a:rPr lang="ru-RU" sz="2500" dirty="0" err="1">
                <a:solidFill>
                  <a:srgbClr val="012D06"/>
                </a:solidFill>
                <a:effectLst/>
              </a:rPr>
              <a:t>Правосудов</a:t>
            </a:r>
            <a:r>
              <a:rPr lang="ru-RU" sz="2500" dirty="0">
                <a:solidFill>
                  <a:srgbClr val="012D06"/>
                </a:solidFill>
                <a:effectLst/>
              </a:rPr>
              <a:t> Вячеслав Николаевич</a:t>
            </a:r>
          </a:p>
          <a:p>
            <a:endParaRPr lang="ru-RU" sz="2000" dirty="0"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09542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77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>
          <a:xfrm>
            <a:off x="1500167" y="214290"/>
            <a:ext cx="7286676" cy="857256"/>
          </a:xfr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ИП ГК(Ф)Х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Шишканов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Василий Петрович</a:t>
            </a:r>
            <a:endParaRPr lang="ru-RU" sz="24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506152" y="1196752"/>
            <a:ext cx="5500727" cy="3152392"/>
          </a:xfrm>
          <a:solidFill>
            <a:schemeClr val="accent1">
              <a:alpha val="67000"/>
            </a:schemeClr>
          </a:solidFill>
          <a:ln/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/>
          <a:lstStyle/>
          <a:p>
            <a:pPr marL="0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Глава крестьянского (фермерского) хозяйства – </a:t>
            </a:r>
            <a:r>
              <a:rPr lang="ru-RU" sz="2000" dirty="0" err="1">
                <a:effectLst/>
                <a:latin typeface="Times New Roman" pitchFamily="18" charset="0"/>
                <a:cs typeface="Times New Roman" pitchFamily="18" charset="0"/>
              </a:rPr>
              <a:t>Шишканов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 Василий Петрович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, 1960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года  рождения.</a:t>
            </a:r>
          </a:p>
          <a:p>
            <a:pPr marL="0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Республика Мордовия, </a:t>
            </a:r>
            <a:r>
              <a:rPr lang="ru-RU" sz="2000" dirty="0" err="1">
                <a:effectLst/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 район, с. Мордовское </a:t>
            </a:r>
            <a:r>
              <a:rPr lang="ru-RU" sz="2000" dirty="0" err="1">
                <a:effectLst/>
                <a:latin typeface="Times New Roman" pitchFamily="18" charset="0"/>
                <a:cs typeface="Times New Roman" pitchFamily="18" charset="0"/>
              </a:rPr>
              <a:t>Корино</a:t>
            </a:r>
            <a:endParaRPr lang="ru-RU" sz="200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Получил грант в размере  1500000 рублей на создание и развитие КФХ. </a:t>
            </a:r>
          </a:p>
          <a:p>
            <a:pPr marL="0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На сумму гранта  закупил: трактор МТЗ-82, пресс-подборщик, крупно-рогатый скот.</a:t>
            </a:r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8760"/>
            <a:ext cx="2580396" cy="30798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88900" h="88900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437112"/>
            <a:ext cx="2976330" cy="22322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496504"/>
            <a:ext cx="2976330" cy="22322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77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>
          <a:xfrm>
            <a:off x="1500167" y="214290"/>
            <a:ext cx="7286676" cy="857256"/>
          </a:xfr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ИП ГК(Ф)Х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Шишканов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Василий Петрович</a:t>
            </a:r>
            <a:endParaRPr lang="ru-RU" sz="24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211960" y="1340768"/>
            <a:ext cx="4584511" cy="2952328"/>
          </a:xfrm>
          <a:solidFill>
            <a:schemeClr val="accent1">
              <a:alpha val="67000"/>
            </a:schemeClr>
          </a:solidFill>
          <a:ln/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/>
          <a:lstStyle/>
          <a:p>
            <a:pPr marL="0" indent="0"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 Получил единовременную помощь на бытовое обустройство в  сумме  77000 рублей . За счет нее проведен ремонт жилого дома (замена окон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2015 году в хозяйстве планируется увеличить поголовье крупного-рогатого скота до 37 голов, в том числе коров до 25 голов. Произвести мяса КРС 5,8 тонн.</a:t>
            </a:r>
          </a:p>
          <a:p>
            <a:pPr marL="0" indent="0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40768"/>
            <a:ext cx="3312368" cy="28803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88900" h="88900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689" y="4453632"/>
            <a:ext cx="3055518" cy="22916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496504"/>
            <a:ext cx="3384376" cy="22322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739288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7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>
          <a:xfrm>
            <a:off x="1500167" y="214290"/>
            <a:ext cx="7286676" cy="857256"/>
          </a:xfr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ИП ГК(Ф)Х 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Правосудов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Вячеслав Николаевич</a:t>
            </a:r>
            <a:endParaRPr lang="ru-RU" sz="24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211960" y="1340768"/>
            <a:ext cx="4584511" cy="2952328"/>
          </a:xfrm>
          <a:solidFill>
            <a:schemeClr val="accent1">
              <a:alpha val="67000"/>
            </a:schemeClr>
          </a:solidFill>
          <a:ln/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Глава крестьянского (фермерского) хозяйства – </a:t>
            </a:r>
            <a:r>
              <a:rPr lang="ru-RU" sz="2400" dirty="0" err="1">
                <a:effectLst/>
                <a:latin typeface="Times New Roman" pitchFamily="18" charset="0"/>
                <a:cs typeface="Times New Roman" pitchFamily="18" charset="0"/>
              </a:rPr>
              <a:t>Правосудов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Вячеслав Николаевич, 1972 года  рождения.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Республика Мордовия, </a:t>
            </a:r>
            <a:r>
              <a:rPr lang="ru-RU" sz="2400" dirty="0" err="1">
                <a:effectLst/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район, с. Ельники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Занимается разведением пчел.</a:t>
            </a:r>
          </a:p>
          <a:p>
            <a:pPr marL="0" indent="0">
              <a:buNone/>
            </a:pPr>
            <a:endParaRPr lang="ru-RU" sz="2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78" y="1412776"/>
            <a:ext cx="2550809" cy="28803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88900" h="88900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689" y="4453632"/>
            <a:ext cx="3055518" cy="22916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67" y="4496504"/>
            <a:ext cx="2976329" cy="22322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9301869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7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>
          <a:xfrm>
            <a:off x="1500167" y="214290"/>
            <a:ext cx="7286676" cy="857256"/>
          </a:xfr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ИП ГК(Ф)Х 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Правосудов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Вячеслав Николаевич</a:t>
            </a:r>
            <a:endParaRPr lang="ru-RU" sz="24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211960" y="1340768"/>
            <a:ext cx="4584511" cy="2952328"/>
          </a:xfrm>
          <a:solidFill>
            <a:schemeClr val="accent1">
              <a:alpha val="67000"/>
            </a:schemeClr>
          </a:solidFill>
          <a:ln/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Получил грант в размере  500000 рублей на создание и развитие КФХ. На полученный грант закупил </a:t>
            </a:r>
            <a:r>
              <a:rPr lang="ru-RU" sz="2000" dirty="0" err="1">
                <a:effectLst/>
                <a:latin typeface="Times New Roman" pitchFamily="18" charset="0"/>
                <a:cs typeface="Times New Roman" pitchFamily="18" charset="0"/>
              </a:rPr>
              <a:t>минитрактор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 с навесным оборудованием и инвентарь для пчеловодства.                                        До 2015года планирует довести количество пчелосемей до 240 штук. Производство меда составит 3,85 тонн, перги-350кг., прополиса 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-17,5 кг.</a:t>
            </a:r>
            <a:endParaRPr lang="ru-RU" sz="2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40768"/>
            <a:ext cx="2838842" cy="29523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88900" h="88900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391" y="4509122"/>
            <a:ext cx="2976328" cy="22322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9" y="4496504"/>
            <a:ext cx="2808312" cy="22322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580464706"/>
      </p:ext>
    </p:extLst>
  </p:cSld>
  <p:clrMapOvr>
    <a:masterClrMapping/>
  </p:clrMapOvr>
</p:sld>
</file>

<file path=ppt/theme/theme1.xml><?xml version="1.0" encoding="utf-8"?>
<a:theme xmlns:a="http://schemas.openxmlformats.org/drawingml/2006/main" name="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1379</TotalTime>
  <Words>804</Words>
  <Application>Microsoft Office PowerPoint</Application>
  <PresentationFormat>Экран (4:3)</PresentationFormat>
  <Paragraphs>131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Круги</vt:lpstr>
      <vt:lpstr>Ход реализации ведомственной целевой программы «Поддержка начинающих фермеров в Республике Мордовия на период 2012- 2014 гг.» в Ельниковском муниципальном районе.</vt:lpstr>
      <vt:lpstr>Глава администрации    Ельниковского  муниципального района</vt:lpstr>
      <vt:lpstr> Гераськин Геннадий Алексеевич - заместитель главы - начальник управления по работе с отраслями АПК и ЛПХ граждан администрации Ельниковского муниципального района </vt:lpstr>
      <vt:lpstr>Число сельских подворий в Ельниковском  муниципальном районе составляет  4728 единиц</vt:lpstr>
      <vt:lpstr>На территории Ельниковского муниципального района действуют 14 потребительских кооператива.  Потребительские сельскохозяйственные кооперативы осуществляют снабжение  сельхозтоваропроизводителей материальными ресурсами, закупом и сбытом  производимой продукции (молока, мяса). </vt:lpstr>
      <vt:lpstr>Презентация PowerPoint</vt:lpstr>
      <vt:lpstr>    4 КФХ занимаются производством  молока  </vt:lpstr>
      <vt:lpstr>2 КФХ занимаются производством мяса КРС</vt:lpstr>
      <vt:lpstr> 1 КФХ занимаются  растениеводством  </vt:lpstr>
      <vt:lpstr>1 КФХ занимается пчеловодством</vt:lpstr>
      <vt:lpstr>С 2012 года начала действовать ведомственная целевая программа « Поддержка начинающих фермеров в Республике Мордовия  на период 2012-2014 гг.» Участниками Программы в Ельниковском муниципальном районе являются: Начинающие  крестьянские фермерские хозяйства</vt:lpstr>
      <vt:lpstr>ИП ГК(Ф)Х Шишканов Василий Петрович</vt:lpstr>
      <vt:lpstr>ИП ГК(Ф)Х Шишканов Василий Петрович</vt:lpstr>
      <vt:lpstr>ИП ГК(Ф)Х  Правосудов Вячеслав Николаевич</vt:lpstr>
      <vt:lpstr>ИП ГК(Ф)Х  Правосудов Вячеслав Николаевич</vt:lpstr>
    </vt:vector>
  </TitlesOfParts>
  <Company>MoBIL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Ход реализации ведомственной целевой программы «Поддержка начинающих фермеров в Республике Мордовия по Кадошкинскому муниципальному району»</dc:title>
  <dc:creator>home</dc:creator>
  <cp:lastModifiedBy>User</cp:lastModifiedBy>
  <cp:revision>155</cp:revision>
  <dcterms:created xsi:type="dcterms:W3CDTF">2012-12-24T18:00:00Z</dcterms:created>
  <dcterms:modified xsi:type="dcterms:W3CDTF">2013-01-23T13:04:22Z</dcterms:modified>
</cp:coreProperties>
</file>