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9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168617.1</c:v>
                </c:pt>
                <c:pt idx="1">
                  <c:v>159453.4</c:v>
                </c:pt>
                <c:pt idx="2">
                  <c:v>161748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170120</c:v>
                </c:pt>
                <c:pt idx="1">
                  <c:v>160915.79999999999</c:v>
                </c:pt>
                <c:pt idx="2">
                  <c:v>163218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-1502.8999999999942</c:v>
                </c:pt>
                <c:pt idx="1">
                  <c:v>-1462.3999999999942</c:v>
                </c:pt>
                <c:pt idx="2">
                  <c:v>-1470</c:v>
                </c:pt>
              </c:numCache>
            </c:numRef>
          </c:val>
          <c:shape val="box"/>
        </c:ser>
        <c:dLbls>
          <c:showVal val="1"/>
        </c:dLbls>
        <c:shape val="cylinder"/>
        <c:axId val="51903104"/>
        <c:axId val="50413952"/>
        <c:axId val="0"/>
      </c:bar3DChart>
      <c:catAx>
        <c:axId val="5190310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50413952"/>
        <c:crosses val="autoZero"/>
        <c:auto val="1"/>
        <c:lblAlgn val="ctr"/>
        <c:lblOffset val="1000"/>
      </c:catAx>
      <c:valAx>
        <c:axId val="50413952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51903104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2348.5</c:v>
                </c:pt>
                <c:pt idx="1">
                  <c:v>2478.6999999999998</c:v>
                </c:pt>
                <c:pt idx="2">
                  <c:v>2578.4</c:v>
                </c:pt>
                <c:pt idx="3">
                  <c:v>2674.4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26952.7</c:v>
                </c:pt>
                <c:pt idx="1">
                  <c:v>28069.5</c:v>
                </c:pt>
                <c:pt idx="2">
                  <c:v>31842.400000000001</c:v>
                </c:pt>
                <c:pt idx="3">
                  <c:v>36174.9</c:v>
                </c:pt>
              </c:numCache>
            </c:numRef>
          </c:val>
        </c:ser>
        <c:gapWidth val="75"/>
        <c:shape val="box"/>
        <c:axId val="132321280"/>
        <c:axId val="132323584"/>
        <c:axId val="0"/>
      </c:bar3DChart>
      <c:catAx>
        <c:axId val="13232128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32323584"/>
        <c:crosses val="autoZero"/>
        <c:lblAlgn val="ctr"/>
        <c:lblOffset val="100"/>
      </c:catAx>
      <c:valAx>
        <c:axId val="132323584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32321280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012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708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29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276"/>
          <c:y val="0"/>
          <c:w val="0.33509239714105976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489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38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15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3923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56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346"/>
          <c:w val="0.41334653530162785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562"/>
          <c:w val="1"/>
          <c:h val="0.24971462482259468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42"/>
          <c:y val="1.7540613766929153E-3"/>
          <c:w val="0.79029599215110835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3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272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23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294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7.5172842314424901</c:v>
                </c:pt>
                <c:pt idx="3">
                  <c:v>8.259737698992657</c:v>
                </c:pt>
                <c:pt idx="4">
                  <c:v>15.942560958658802</c:v>
                </c:pt>
                <c:pt idx="5">
                  <c:v>1.3709091367463662</c:v>
                </c:pt>
                <c:pt idx="6">
                  <c:v>11.550874905309172</c:v>
                </c:pt>
                <c:pt idx="7">
                  <c:v>0.83924605641144934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636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38E-2"/>
                  <c:y val="-0.1809518868886014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582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52.173142119904995</c:v>
                </c:pt>
                <c:pt idx="1">
                  <c:v>0.63744623702141823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10.838939697408652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11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85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536E-2"/>
                  <c:y val="1.366053711053196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89792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0.63887143448351302</c:v>
                </c:pt>
                <c:pt idx="2">
                  <c:v>7.2326297499287779</c:v>
                </c:pt>
                <c:pt idx="3">
                  <c:v>9.5292446374935587</c:v>
                </c:pt>
                <c:pt idx="4">
                  <c:v>14.678971953212219</c:v>
                </c:pt>
                <c:pt idx="5">
                  <c:v>1.4312583136718351</c:v>
                </c:pt>
                <c:pt idx="6">
                  <c:v>10.392657541769523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168.6</c:v>
                </c:pt>
                <c:pt idx="1">
                  <c:v>30.1</c:v>
                </c:pt>
                <c:pt idx="2">
                  <c:v>138.69999999999999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159.5</c:v>
                </c:pt>
                <c:pt idx="1">
                  <c:v>29.2</c:v>
                </c:pt>
                <c:pt idx="2">
                  <c:v>130.30000000000001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2022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161,7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161.69999999999999</c:v>
                </c:pt>
                <c:pt idx="1">
                  <c:v>29.4</c:v>
                </c:pt>
                <c:pt idx="2">
                  <c:v>132.30000000000001</c:v>
                </c:pt>
              </c:numCache>
            </c:numRef>
          </c:val>
        </c:ser>
        <c:dLbls>
          <c:showVal val="1"/>
        </c:dLbls>
        <c:shape val="box"/>
        <c:axId val="134157440"/>
        <c:axId val="134158976"/>
        <c:axId val="0"/>
      </c:bar3DChart>
      <c:catAx>
        <c:axId val="13415744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34158976"/>
        <c:crosses val="autoZero"/>
        <c:lblAlgn val="ctr"/>
        <c:lblOffset val="100"/>
      </c:catAx>
      <c:valAx>
        <c:axId val="134158976"/>
        <c:scaling>
          <c:orientation val="minMax"/>
        </c:scaling>
        <c:delete val="1"/>
        <c:axPos val="l"/>
        <c:numFmt formatCode="General" sourceLinked="0"/>
        <c:tickLblPos val="nextTo"/>
        <c:crossAx val="134157440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2753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29</a:t>
                    </a:r>
                    <a:r>
                      <a:rPr lang="en-US" smtClean="0"/>
                      <a:t>,5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30</c:v>
                </c:pt>
                <c:pt idx="1">
                  <c:v>29.2</c:v>
                </c:pt>
                <c:pt idx="2">
                  <c:v>29.4</c:v>
                </c:pt>
                <c:pt idx="3">
                  <c:v>38.799999999999997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,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</a:t>
                    </a:r>
                    <a:r>
                      <a:rPr lang="en-US" smtClean="0"/>
                      <a:t>,1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140.1</c:v>
                </c:pt>
                <c:pt idx="1">
                  <c:v>131.70000000000002</c:v>
                </c:pt>
                <c:pt idx="2">
                  <c:v>133.79999999999998</c:v>
                </c:pt>
                <c:pt idx="3">
                  <c:v>152.10000000000002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8982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74"/>
        <c:gapDepth val="85"/>
        <c:shape val="box"/>
        <c:axId val="134327296"/>
        <c:axId val="134247168"/>
        <c:axId val="0"/>
      </c:bar3DChart>
      <c:catAx>
        <c:axId val="13432729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34247168"/>
        <c:crosses val="autoZero"/>
        <c:auto val="1"/>
        <c:lblAlgn val="ctr"/>
        <c:lblOffset val="100"/>
      </c:catAx>
      <c:valAx>
        <c:axId val="134247168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4327296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136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58"/>
          <c:y val="4.3382270261607334E-2"/>
          <c:w val="0.67614537421112753"/>
          <c:h val="0.8711672752735092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30,1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29,4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 </c:v>
                </c:pt>
                <c:pt idx="2">
                  <c:v>2021 год </c:v>
                </c:pt>
                <c:pt idx="3">
                  <c:v>2022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4602.2</c:v>
                </c:pt>
                <c:pt idx="1">
                  <c:v>4779.8</c:v>
                </c:pt>
                <c:pt idx="2">
                  <c:v>4869.7</c:v>
                </c:pt>
                <c:pt idx="3">
                  <c:v>4977.8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8982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 </c:v>
                </c:pt>
                <c:pt idx="2">
                  <c:v>2021 год </c:v>
                </c:pt>
                <c:pt idx="3">
                  <c:v>2022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 </c:v>
                </c:pt>
                <c:pt idx="2">
                  <c:v>2021 год </c:v>
                </c:pt>
                <c:pt idx="3">
                  <c:v>2022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34398336"/>
        <c:axId val="134399872"/>
        <c:axId val="0"/>
      </c:bar3DChart>
      <c:catAx>
        <c:axId val="13439833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34399872"/>
        <c:crosses val="autoZero"/>
        <c:auto val="1"/>
        <c:lblAlgn val="ctr"/>
        <c:lblOffset val="100"/>
      </c:catAx>
      <c:valAx>
        <c:axId val="134399872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4398336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392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51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549"/>
                  <c:y val="0.14392868099246475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513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268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35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89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7.908545916717955</c:v>
                </c:pt>
                <c:pt idx="4">
                  <c:v>3.0471114785243558</c:v>
                </c:pt>
                <c:pt idx="5">
                  <c:v>3.9320456399564567</c:v>
                </c:pt>
                <c:pt idx="6">
                  <c:v>1.3939269933264851</c:v>
                </c:pt>
                <c:pt idx="7">
                  <c:v>1.3236923977616002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2021 </a:t>
            </a:r>
            <a:r>
              <a:rPr lang="ru-RU" sz="1800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6666478415978494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898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65.005205136911599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1.2647804019850413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2022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612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58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231"/>
                  <c:y val="0.15628336980005014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2021</a:t>
            </a:r>
            <a:r>
              <a:rPr lang="ru-RU" u="sng" baseline="0" dirty="0" smtClean="0">
                <a:latin typeface="Arial Narrow" panose="020B0606020202030204" pitchFamily="34" charset="0"/>
              </a:rPr>
              <a:t>год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445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57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0995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2022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033"/>
          <c:y val="0.8735750741500119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2020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19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087"/>
                  <c:y val="-0.2491367401377404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5"/>
          <c:y val="6.6516899553312331E-2"/>
          <c:w val="0.85651460393432444"/>
          <c:h val="0.73740628145694065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70</c:v>
                </c:pt>
                <c:pt idx="2">
                  <c:v>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118.9</c:v>
                </c:pt>
                <c:pt idx="1">
                  <c:v>123.2</c:v>
                </c:pt>
                <c:pt idx="2">
                  <c:v>127.1</c:v>
                </c:pt>
              </c:numCache>
            </c:numRef>
          </c:val>
        </c:ser>
        <c:gapWidth val="106"/>
        <c:gapDepth val="80"/>
        <c:shape val="box"/>
        <c:axId val="143790080"/>
        <c:axId val="143791616"/>
        <c:axId val="0"/>
      </c:bar3DChart>
      <c:catAx>
        <c:axId val="14379008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43791616"/>
        <c:crosses val="autoZero"/>
        <c:auto val="1"/>
        <c:lblAlgn val="ctr"/>
        <c:lblOffset val="100"/>
      </c:catAx>
      <c:valAx>
        <c:axId val="143791616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43790080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156E-2"/>
          <c:y val="7.5088400139448397E-2"/>
          <c:w val="0.77508165759360392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3926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345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505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105303</c:v>
                </c:pt>
                <c:pt idx="1">
                  <c:v>10688</c:v>
                </c:pt>
                <c:pt idx="2">
                  <c:v>16151.9</c:v>
                </c:pt>
                <c:pt idx="3">
                  <c:v>80.3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27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208E-3"/>
                  <c:y val="-4.830251681018393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102095.3</c:v>
                </c:pt>
                <c:pt idx="1">
                  <c:v>8334.6</c:v>
                </c:pt>
                <c:pt idx="2">
                  <c:v>20333.8</c:v>
                </c:pt>
                <c:pt idx="3">
                  <c:v>82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32E-3"/>
                  <c:y val="0.2664429316525487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73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2933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73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99565</c:v>
                </c:pt>
                <c:pt idx="1">
                  <c:v>8225</c:v>
                </c:pt>
                <c:pt idx="2">
                  <c:v>18208.5</c:v>
                </c:pt>
                <c:pt idx="3">
                  <c:v>85.2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643E-2"/>
                  <c:y val="-3.194198692286354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197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100141.8</c:v>
                </c:pt>
                <c:pt idx="1">
                  <c:v>8339.7999999999993</c:v>
                </c:pt>
                <c:pt idx="2">
                  <c:v>19377.400000000001</c:v>
                </c:pt>
                <c:pt idx="3">
                  <c:v>88.5</c:v>
                </c:pt>
              </c:numCache>
            </c:numRef>
          </c:val>
        </c:ser>
        <c:gapWidth val="110"/>
        <c:shape val="cylinder"/>
        <c:axId val="144082816"/>
        <c:axId val="144084352"/>
        <c:axId val="0"/>
      </c:bar3DChart>
      <c:catAx>
        <c:axId val="14408281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44084352"/>
        <c:crosses val="autoZero"/>
        <c:auto val="1"/>
        <c:lblAlgn val="ctr"/>
        <c:lblOffset val="100"/>
      </c:catAx>
      <c:valAx>
        <c:axId val="144084352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440828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486"/>
          <c:y val="0.28632474936090113"/>
          <c:w val="0.14010583186230394"/>
          <c:h val="0.3829431619698101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32"/>
          <c:y val="5.599328838503341E-2"/>
          <c:w val="0.7915813962590017"/>
          <c:h val="0.7525128321738061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83E-2"/>
                  <c:y val="-4.409169702416180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573679313409671E-2"/>
                  <c:y val="2.869360761245003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117,5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116,3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892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120,7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5140.8</c:v>
                </c:pt>
                <c:pt idx="1">
                  <c:v>5268.8</c:v>
                </c:pt>
                <c:pt idx="2" formatCode="0.0">
                  <c:v>5488.1</c:v>
                </c:pt>
                <c:pt idx="3">
                  <c:v>5769.4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33253376"/>
        <c:axId val="133271552"/>
        <c:axId val="0"/>
      </c:bar3DChart>
      <c:catAx>
        <c:axId val="13325337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33271552"/>
        <c:crosses val="autoZero"/>
        <c:auto val="1"/>
        <c:lblAlgn val="ctr"/>
        <c:lblOffset val="100"/>
      </c:catAx>
      <c:valAx>
        <c:axId val="133271552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33253376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625"/>
          <c:y val="0.17644089892789727"/>
          <c:w val="0.7915813962590017"/>
          <c:h val="0.6650316473560992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83E-2"/>
                  <c:y val="-4.409169702416180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21,4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671E-2"/>
                  <c:y val="2.869360761245003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892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19,4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21.4</c:v>
                </c:pt>
                <c:pt idx="1">
                  <c:v>14.2</c:v>
                </c:pt>
                <c:pt idx="2" formatCode="0.0">
                  <c:v>15</c:v>
                </c:pt>
                <c:pt idx="3">
                  <c:v>15.8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44372480"/>
        <c:axId val="144374016"/>
        <c:axId val="0"/>
      </c:bar3DChart>
      <c:catAx>
        <c:axId val="14437248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44374016"/>
        <c:crosses val="autoZero"/>
        <c:auto val="1"/>
        <c:lblAlgn val="ctr"/>
        <c:lblOffset val="100"/>
      </c:catAx>
      <c:valAx>
        <c:axId val="14437401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44372480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724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83E-2"/>
                  <c:y val="-4.409169702416180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4,2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671E-2"/>
                  <c:y val="2.8693607612450037E-3"/>
                </c:manualLayout>
              </c:layout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5,6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892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5,6</a:t>
                    </a:r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4.2</c:v>
                </c:pt>
                <c:pt idx="1">
                  <c:v>5</c:v>
                </c:pt>
                <c:pt idx="2" formatCode="0.0">
                  <c:v>7.8</c:v>
                </c:pt>
                <c:pt idx="3">
                  <c:v>11.2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44415360"/>
        <c:axId val="144425344"/>
        <c:axId val="0"/>
      </c:bar3DChart>
      <c:catAx>
        <c:axId val="144415360"/>
        <c:scaling>
          <c:orientation val="minMax"/>
        </c:scaling>
        <c:axPos val="b"/>
        <c:numFmt formatCode="General" sourceLinked="0"/>
        <c:tickLblPos val="nextTo"/>
        <c:crossAx val="144425344"/>
        <c:crosses val="autoZero"/>
        <c:auto val="1"/>
        <c:lblAlgn val="ctr"/>
        <c:lblOffset val="100"/>
      </c:catAx>
      <c:valAx>
        <c:axId val="144425344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44415360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32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13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645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892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16.7</c:v>
                </c:pt>
                <c:pt idx="1">
                  <c:v>13.1</c:v>
                </c:pt>
                <c:pt idx="2">
                  <c:v>12.9</c:v>
                </c:pt>
                <c:pt idx="3" formatCode="General">
                  <c:v>13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44385152"/>
        <c:axId val="144386688"/>
        <c:axId val="0"/>
      </c:bar3DChart>
      <c:catAx>
        <c:axId val="14438515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44386688"/>
        <c:crosses val="autoZero"/>
        <c:auto val="1"/>
        <c:lblAlgn val="ctr"/>
        <c:lblOffset val="100"/>
      </c:catAx>
      <c:valAx>
        <c:axId val="144386688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44385152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6929E-2"/>
          <c:y val="0.11458463844027018"/>
          <c:w val="0.8794420721634395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5985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0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0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43466</c:v>
                </c:pt>
                <c:pt idx="1">
                  <c:v>43831</c:v>
                </c:pt>
                <c:pt idx="2">
                  <c:v>44197</c:v>
                </c:pt>
                <c:pt idx="3">
                  <c:v>44197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44665984"/>
        <c:axId val="144766080"/>
        <c:axId val="0"/>
      </c:bar3DChart>
      <c:dateAx>
        <c:axId val="144665984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44766080"/>
        <c:crosses val="autoZero"/>
        <c:auto val="1"/>
        <c:lblOffset val="100"/>
        <c:baseTimeUnit val="years"/>
      </c:dateAx>
      <c:valAx>
        <c:axId val="144766080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4466598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638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30060,2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29247,7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29416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2020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2022 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172,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173,6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187,1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203,0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2020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58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3230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737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02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763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604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680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0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398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770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403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69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31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629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864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926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83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389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4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607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500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20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608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141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057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117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041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69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025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688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587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19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409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005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0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672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406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421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704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772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855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209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958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10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968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324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542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064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96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99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929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024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765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754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097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31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505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14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6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61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646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2497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069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66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512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639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953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11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370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5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330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66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120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507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71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072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46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808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956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916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36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59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087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942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762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939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079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54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6183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575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60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482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4145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118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419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577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695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138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14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108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607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284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89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434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854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87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935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8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52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41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71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98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002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23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973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31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67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4792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53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113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542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755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84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726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71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16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372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421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699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502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49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59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 проекту 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2020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2021-2022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668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06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811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97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10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751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xmlns="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42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05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8468101"/>
              </p:ext>
            </p:extLst>
          </p:nvPr>
        </p:nvGraphicFramePr>
        <p:xfrm>
          <a:off x="323528" y="843558"/>
          <a:ext cx="8542739" cy="4056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2019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2020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к 2021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2021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2021 к 2020в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2022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175029,1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168617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159453,4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187149,4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29487,6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30060,2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29247,7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39196,4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12,8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34564,9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52865,4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42139,8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40361,8</a:t>
                      </a:r>
                    </a:p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89500,9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83951,2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6,7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84140,9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97031,3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3,9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20950,3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1740,2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58,2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37,7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1616,2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3925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9092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177749,4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170120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14,9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160915,8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190934,4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-2720,3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-1474,4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-1462,4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-1942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2020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2021 и 2022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51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217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2019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19373,7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20149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20955,1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21793,1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4758,8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4991,4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5552,2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5644,7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3451,5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4036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1832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1077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442,5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799,9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804,9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807,7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3828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4160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4215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4275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1001,1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750,9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780,9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780,9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1099,6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591,2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614,8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639,4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327,7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312,4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324,9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337,9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994,1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786,2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832,1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880,5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35194,1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34887,2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34140,8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34378,4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25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29487,1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813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2021 ГОД –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29,2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 –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29.4 </a:t>
            </a:r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2020 ГОД – </a:t>
            </a:r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30,1 </a:t>
            </a:r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070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2021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16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786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7041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625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2020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составляет157 МЛН РУБ или 92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676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761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xmlns="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xmlns="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33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678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59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619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2025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6928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2015-2022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119,%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143%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877917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(2019-2025)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820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3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14179</TotalTime>
  <Words>1571</Words>
  <Application>Microsoft Office PowerPoint</Application>
  <PresentationFormat>Экран (16:9)</PresentationFormat>
  <Paragraphs>616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2016-2025 годы</vt:lpstr>
      <vt:lpstr>Муниципальная программа «Развитие культуры и туризма Ельниковского муниципального района до 2025 г» </vt:lpstr>
      <vt:lpstr>МП «Развитие автомобильных дорог 2015-2022 годы</vt:lpstr>
      <vt:lpstr>МП «Развитие муниципальной службы в ельниковском муниципальном районе РМ (2019-2025)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1481</cp:revision>
  <cp:lastPrinted>2017-12-08T09:51:41Z</cp:lastPrinted>
  <dcterms:created xsi:type="dcterms:W3CDTF">2013-10-29T07:14:12Z</dcterms:created>
  <dcterms:modified xsi:type="dcterms:W3CDTF">2019-11-11T13:48:43Z</dcterms:modified>
</cp:coreProperties>
</file>