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3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11.xml" ContentType="application/vnd.openxmlformats-officedocument.drawingml.chart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drawings/drawing4.xml" ContentType="application/vnd.openxmlformats-officedocument.drawingml.chartshapes+xml"/>
  <Override PartName="/ppt/charts/chart13.xml" ContentType="application/vnd.openxmlformats-officedocument.drawingml.chart+xml"/>
  <Override PartName="/ppt/notesSlides/notesSlide7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drawings/drawing5.xml" ContentType="application/vnd.openxmlformats-officedocument.drawingml.chartshapes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8.xml" ContentType="application/vnd.openxmlformats-officedocument.presentationml.notesSlide+xml"/>
  <Override PartName="/ppt/charts/chart21.xml" ContentType="application/vnd.openxmlformats-officedocument.drawingml.chart+xml"/>
  <Override PartName="/ppt/drawings/drawing6.xml" ContentType="application/vnd.openxmlformats-officedocument.drawingml.chartshapes+xml"/>
  <Override PartName="/ppt/charts/chart22.xml" ContentType="application/vnd.openxmlformats-officedocument.drawingml.chart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23.xml" ContentType="application/vnd.openxmlformats-officedocument.drawingml.chart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24.xml" ContentType="application/vnd.openxmlformats-officedocument.drawingml.chart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25.xml" ContentType="application/vnd.openxmlformats-officedocument.drawingml.chart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drawings/drawing7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22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5"/>
            <p14:sldId id="436"/>
            <p14:sldId id="429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504" y="-9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0.12443606775274539"/>
          <c:y val="0.12174571054273112"/>
          <c:w val="0.7071734568347936"/>
          <c:h val="0.7418248722636309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dLbls>
            <c:dLbl>
              <c:idx val="0"/>
              <c:layout>
                <c:manualLayout>
                  <c:x val="1.2619506661948681E-3"/>
                  <c:y val="-5.112130398209723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604581403100148E-3"/>
                  <c:y val="-5.112153400024798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173,6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gradFill rotWithShape="1">
                <a:gsLst>
                  <a:gs pos="0">
                    <a:schemeClr val="dk1">
                      <a:tint val="50000"/>
                      <a:satMod val="300000"/>
                    </a:schemeClr>
                  </a:gs>
                  <a:gs pos="35000">
                    <a:schemeClr val="dk1">
                      <a:tint val="37000"/>
                      <a:satMod val="300000"/>
                    </a:schemeClr>
                  </a:gs>
                  <a:gs pos="100000">
                    <a:schemeClr val="dk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dk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201587</c:v>
                </c:pt>
                <c:pt idx="1">
                  <c:v>171986</c:v>
                </c:pt>
                <c:pt idx="2">
                  <c:v>173620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dLbls>
            <c:dLbl>
              <c:idx val="0"/>
              <c:layout>
                <c:manualLayout>
                  <c:x val="2.3330544431179739E-2"/>
                  <c:y val="-2.244616915329285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835218873702419E-2"/>
                  <c:y val="-2.742353700405886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3663333552950604E-2"/>
                  <c:y val="-2.113905163003106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175,3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691450303971399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gradFill rotWithShape="1">
                <a:gsLst>
                  <a:gs pos="0">
                    <a:schemeClr val="dk1">
                      <a:tint val="50000"/>
                      <a:satMod val="300000"/>
                    </a:schemeClr>
                  </a:gs>
                  <a:gs pos="35000">
                    <a:schemeClr val="dk1">
                      <a:tint val="37000"/>
                      <a:satMod val="300000"/>
                    </a:schemeClr>
                  </a:gs>
                  <a:gs pos="100000">
                    <a:schemeClr val="dk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dk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203062</c:v>
                </c:pt>
                <c:pt idx="1">
                  <c:v>173460.7</c:v>
                </c:pt>
                <c:pt idx="2">
                  <c:v>175341.2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2.6736752990353562E-2"/>
                  <c:y val="1.415953782913010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-</a:t>
                    </a:r>
                    <a:r>
                      <a:rPr lang="ru-RU" dirty="0" smtClean="0"/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2078514760788256E-2"/>
                  <c:y val="-2.680310653313659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711280141999751E-2"/>
                  <c:y val="9.372172965237588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gradFill rotWithShape="1">
                <a:gsLst>
                  <a:gs pos="0">
                    <a:schemeClr val="dk1">
                      <a:tint val="50000"/>
                      <a:satMod val="300000"/>
                    </a:schemeClr>
                  </a:gs>
                  <a:gs pos="35000">
                    <a:schemeClr val="dk1">
                      <a:tint val="37000"/>
                      <a:satMod val="300000"/>
                    </a:schemeClr>
                  </a:gs>
                  <a:gs pos="100000">
                    <a:schemeClr val="dk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dk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txPr>
              <a:bodyPr/>
              <a:lstStyle/>
              <a:p>
                <a:pPr>
                  <a:defRPr sz="1250" b="1">
                    <a:solidFill>
                      <a:schemeClr val="dk1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-1475</c:v>
                </c:pt>
                <c:pt idx="1">
                  <c:v>-1474.7000000000116</c:v>
                </c:pt>
                <c:pt idx="2">
                  <c:v>-1721.2000000000116</c:v>
                </c:pt>
              </c:numCache>
            </c:numRef>
          </c:val>
          <c:shape val="box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gapDepth val="58"/>
        <c:shape val="cylinder"/>
        <c:axId val="150840832"/>
        <c:axId val="150842368"/>
        <c:axId val="0"/>
      </c:bar3DChart>
      <c:catAx>
        <c:axId val="150840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50842368"/>
        <c:crosses val="autoZero"/>
        <c:auto val="1"/>
        <c:lblAlgn val="ctr"/>
        <c:lblOffset val="1000"/>
        <c:noMultiLvlLbl val="0"/>
      </c:catAx>
      <c:valAx>
        <c:axId val="1508423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50840832"/>
        <c:crosses val="autoZero"/>
        <c:crossBetween val="between"/>
      </c:valAx>
      <c:spPr>
        <a:noFill/>
        <a:ln w="25381">
          <a:noFill/>
        </a:ln>
      </c:spPr>
    </c:plotArea>
    <c:legend>
      <c:legendPos val="r"/>
      <c:layout>
        <c:manualLayout>
          <c:xMode val="edge"/>
          <c:yMode val="edge"/>
          <c:x val="0.83481456690064348"/>
          <c:y val="0.36175500803605454"/>
          <c:w val="0.16518543309935627"/>
          <c:h val="0.28289178080723132"/>
        </c:manualLayout>
      </c:layout>
      <c:overlay val="0"/>
    </c:legend>
    <c:plotVisOnly val="1"/>
    <c:dispBlanksAs val="gap"/>
    <c:showDLblsOverMax val="0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2348.5</c:v>
                </c:pt>
                <c:pt idx="1">
                  <c:v>2478.6999999999998</c:v>
                </c:pt>
                <c:pt idx="2">
                  <c:v>2578.4</c:v>
                </c:pt>
                <c:pt idx="3">
                  <c:v>2674.4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26952.7</c:v>
                </c:pt>
                <c:pt idx="1">
                  <c:v>28069.5</c:v>
                </c:pt>
                <c:pt idx="2">
                  <c:v>31842.400000000001</c:v>
                </c:pt>
                <c:pt idx="3">
                  <c:v>36174.9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156834048"/>
        <c:axId val="156835840"/>
        <c:axId val="0"/>
      </c:bar3DChart>
      <c:catAx>
        <c:axId val="1568340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56835840"/>
        <c:crosses val="autoZero"/>
        <c:auto val="0"/>
        <c:lblAlgn val="ctr"/>
        <c:lblOffset val="100"/>
        <c:noMultiLvlLbl val="0"/>
      </c:catAx>
      <c:valAx>
        <c:axId val="156835840"/>
        <c:scaling>
          <c:orientation val="minMax"/>
          <c:max val="5500"/>
          <c:min val="0"/>
        </c:scaling>
        <c:delete val="0"/>
        <c:axPos val="l"/>
        <c:majorGridlines/>
        <c:numFmt formatCode="0" sourceLinked="0"/>
        <c:majorTickMark val="none"/>
        <c:minorTickMark val="none"/>
        <c:tickLblPos val="nextTo"/>
        <c:spPr>
          <a:ln w="9525">
            <a:noFill/>
          </a:ln>
        </c:spPr>
        <c:crossAx val="156834048"/>
        <c:crosses val="autoZero"/>
        <c:crossBetween val="between"/>
      </c:valAx>
      <c:spPr>
        <a:noFill/>
        <a:ln cmpd="sng"/>
      </c:spPr>
    </c:plotArea>
    <c:legend>
      <c:legendPos val="b"/>
      <c:overlay val="0"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54"/>
          <c:y val="7.210239870993751E-2"/>
          <c:w val="0.33150390697329973"/>
          <c:h val="0.90909631712725059"/>
        </c:manualLayout>
      </c:layout>
      <c:overlay val="0"/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796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7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06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165"/>
          <c:y val="0"/>
          <c:w val="0.33509239714105915"/>
          <c:h val="1"/>
        </c:manualLayout>
      </c:layout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412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399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34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3845"/>
          <c:y val="7.1453454324284113E-2"/>
          <c:w val="0.33317532619832368"/>
          <c:h val="0.92854654567571548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539442244116402E-2"/>
          <c:y val="0.16096800703225439"/>
          <c:w val="0.63678452929232898"/>
          <c:h val="0.83903182593406089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401500769205591"/>
          <c:y val="0.21859855947148318"/>
          <c:w val="0.4133465353016274"/>
          <c:h val="0.53845875497401696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0"/>
          <c:y val="0.7502853218329264"/>
          <c:w val="1"/>
          <c:h val="0.24971462482259443"/>
        </c:manualLayout>
      </c:layout>
      <c:overlay val="1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24079171171924"/>
          <c:y val="1.754061376692914E-3"/>
          <c:w val="0.79029599215110768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1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4522236183460176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01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-6.9955450959283183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7.5172842314424999</c:v>
                </c:pt>
                <c:pt idx="3">
                  <c:v>8.2597376989926445</c:v>
                </c:pt>
                <c:pt idx="4">
                  <c:v>15.942560958658802</c:v>
                </c:pt>
                <c:pt idx="5">
                  <c:v>1.3709091367463648</c:v>
                </c:pt>
                <c:pt idx="6">
                  <c:v>11.550874905309172</c:v>
                </c:pt>
                <c:pt idx="7">
                  <c:v>0.83924605641144856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7.3040093800413458E-2"/>
          <c:w val="0.81022803021886558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7921064326186085E-2"/>
                  <c:y val="-0.1809518868886012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3.7363348516831513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52.173142119904945</c:v>
                </c:pt>
                <c:pt idx="1">
                  <c:v>0.63744623702141745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10.838939697408637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0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4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452E-2"/>
                  <c:y val="1.366053711053194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9350882515789654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0.6388714344835108</c:v>
                </c:pt>
                <c:pt idx="2">
                  <c:v>7.2326297499287726</c:v>
                </c:pt>
                <c:pt idx="3">
                  <c:v>9.5292446374935587</c:v>
                </c:pt>
                <c:pt idx="4">
                  <c:v>14.678971953212232</c:v>
                </c:pt>
                <c:pt idx="5">
                  <c:v>1.4312583136718351</c:v>
                </c:pt>
                <c:pt idx="6">
                  <c:v>10.392657541769509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rgbClr val="FFFFFF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 smtClean="0"/>
                      <a:t>172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172</c:v>
                </c:pt>
                <c:pt idx="1">
                  <c:v>29.5</c:v>
                </c:pt>
                <c:pt idx="2">
                  <c:v>142.5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173.6</c:v>
                </c:pt>
                <c:pt idx="1">
                  <c:v>33.5</c:v>
                </c:pt>
                <c:pt idx="2">
                  <c:v>140.1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2021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 smtClean="0"/>
                      <a:t>189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187.1</c:v>
                </c:pt>
                <c:pt idx="1">
                  <c:v>39</c:v>
                </c:pt>
                <c:pt idx="2">
                  <c:v>148.1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58029696"/>
        <c:axId val="158031232"/>
        <c:axId val="0"/>
      </c:bar3DChart>
      <c:catAx>
        <c:axId val="1580296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58031232"/>
        <c:crosses val="autoZero"/>
        <c:auto val="0"/>
        <c:lblAlgn val="ctr"/>
        <c:lblOffset val="100"/>
        <c:noMultiLvlLbl val="0"/>
      </c:catAx>
      <c:valAx>
        <c:axId val="15803123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58029696"/>
        <c:crosses val="autoZero"/>
        <c:crossBetween val="between"/>
      </c:valAx>
      <c:spPr>
        <a:noFill/>
        <a:ln cmpd="sng"/>
      </c:spPr>
    </c:plotArea>
    <c:legend>
      <c:legendPos val="t"/>
      <c:overlay val="0"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63"/>
          <c:h val="0.7947829588975052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 </c:v>
                </c:pt>
                <c:pt idx="2">
                  <c:v>2020 год </c:v>
                </c:pt>
                <c:pt idx="3">
                  <c:v>2021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30.5</c:v>
                </c:pt>
                <c:pt idx="2">
                  <c:v>34.4</c:v>
                </c:pt>
                <c:pt idx="3">
                  <c:v>38.800000000000004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17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,7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 </c:v>
                </c:pt>
                <c:pt idx="2">
                  <c:v>2020 год </c:v>
                </c:pt>
                <c:pt idx="3">
                  <c:v>2021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170.7</c:v>
                </c:pt>
                <c:pt idx="1">
                  <c:v>140.30000000000001</c:v>
                </c:pt>
                <c:pt idx="2">
                  <c:v>142.79999999999998</c:v>
                </c:pt>
                <c:pt idx="3">
                  <c:v>152.10000000000002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895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 </c:v>
                </c:pt>
                <c:pt idx="2">
                  <c:v>2020 год </c:v>
                </c:pt>
                <c:pt idx="3">
                  <c:v>2021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 </c:v>
                </c:pt>
                <c:pt idx="2">
                  <c:v>2020 год </c:v>
                </c:pt>
                <c:pt idx="3">
                  <c:v>2021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gapDepth val="85"/>
        <c:shape val="box"/>
        <c:axId val="158320896"/>
        <c:axId val="158158848"/>
        <c:axId val="0"/>
      </c:bar3DChart>
      <c:catAx>
        <c:axId val="158320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58158848"/>
        <c:crosses val="autoZero"/>
        <c:auto val="1"/>
        <c:lblAlgn val="ctr"/>
        <c:lblOffset val="100"/>
        <c:noMultiLvlLbl val="0"/>
      </c:catAx>
      <c:valAx>
        <c:axId val="158158848"/>
        <c:scaling>
          <c:orientation val="minMax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8320896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1"/>
        <c:delete val="1"/>
      </c:legendEntry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058"/>
        </c:manualLayout>
      </c:layout>
      <c:overlay val="0"/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55569394775"/>
          <c:y val="4.3382270261607334E-2"/>
          <c:w val="0.6761453742111263"/>
          <c:h val="0.8711672752735084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30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30,5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34,4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mtClean="0"/>
                      <a:t>38,8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2017 год</c:v>
                </c:pt>
                <c:pt idx="1">
                  <c:v>2018 год </c:v>
                </c:pt>
                <c:pt idx="2">
                  <c:v>2019 год </c:v>
                </c:pt>
                <c:pt idx="3">
                  <c:v>2020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895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2017 год</c:v>
                </c:pt>
                <c:pt idx="1">
                  <c:v>2018 год </c:v>
                </c:pt>
                <c:pt idx="2">
                  <c:v>2019 год </c:v>
                </c:pt>
                <c:pt idx="3">
                  <c:v>2020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2017 год</c:v>
                </c:pt>
                <c:pt idx="1">
                  <c:v>2018 год </c:v>
                </c:pt>
                <c:pt idx="2">
                  <c:v>2019 год </c:v>
                </c:pt>
                <c:pt idx="3">
                  <c:v>2020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13036544"/>
        <c:axId val="158221056"/>
        <c:axId val="0"/>
      </c:bar3DChart>
      <c:catAx>
        <c:axId val="130365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58221056"/>
        <c:crosses val="autoZero"/>
        <c:auto val="1"/>
        <c:lblAlgn val="ctr"/>
        <c:lblOffset val="100"/>
        <c:noMultiLvlLbl val="0"/>
      </c:catAx>
      <c:valAx>
        <c:axId val="158221056"/>
        <c:scaling>
          <c:orientation val="minMax"/>
          <c:max val="5500"/>
          <c:min val="3000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036544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2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25"/>
        <c:secondPieSize val="22"/>
        <c:serLines/>
      </c:of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0"/>
      <c:rotY val="19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35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507"/>
                  <c:y val="0.1439286809924644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1450319333887823E-2"/>
                  <c:y val="5.8063964543491409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2825943316240042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5.1057009747454946E-2"/>
                  <c:y val="3.68474147591283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100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7.9085459167179604</c:v>
                </c:pt>
                <c:pt idx="4">
                  <c:v>3.04711147852435</c:v>
                </c:pt>
                <c:pt idx="5">
                  <c:v>3.9320456399564625</c:v>
                </c:pt>
                <c:pt idx="6">
                  <c:v>1.3939269933264864</c:v>
                </c:pt>
                <c:pt idx="7">
                  <c:v>1.3236923977616015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2020 </a:t>
            </a:r>
            <a:r>
              <a:rPr lang="ru-RU" sz="1800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6666478415978484"/>
          <c:y val="2.3520659866621427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193176066856811E-3"/>
          <c:y val="2.0655863062262386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876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5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65.005205136911698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4.0347689851482871</c:v>
                </c:pt>
                <c:pt idx="6">
                  <c:v>1.2647804019850399</c:v>
                </c:pt>
                <c:pt idx="7">
                  <c:v>1.3266253715191956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2021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535"/>
          <c:y val="2.5761995437199467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3.7793419778754805E-2"/>
          <c:w val="0.86833808589169059"/>
          <c:h val="0.8696910660720248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197"/>
                  <c:y val="0.1562833698000499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2021</a:t>
            </a:r>
            <a:r>
              <a:rPr lang="ru-RU" u="sng" baseline="0" dirty="0" smtClean="0">
                <a:latin typeface="Arial Narrow" panose="020B0606020202030204" pitchFamily="34" charset="0"/>
              </a:rPr>
              <a:t>год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378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53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0986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2020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604212962963"/>
          <c:y val="0.87357507415001112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2019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112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062"/>
                  <c:y val="-0.2491367401377402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view3D>
      <c:rotX val="20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361223392922933"/>
          <c:y val="6.6516899553312331E-2"/>
          <c:w val="0.85651460393432444"/>
          <c:h val="0.73740628145694131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123.2</c:v>
                </c:pt>
                <c:pt idx="2">
                  <c:v>127.1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6"/>
        <c:gapDepth val="80"/>
        <c:shape val="box"/>
        <c:axId val="160801152"/>
        <c:axId val="160802688"/>
        <c:axId val="0"/>
      </c:bar3DChart>
      <c:catAx>
        <c:axId val="1608011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0802688"/>
        <c:crosses val="autoZero"/>
        <c:auto val="1"/>
        <c:lblAlgn val="ctr"/>
        <c:lblOffset val="100"/>
        <c:noMultiLvlLbl val="0"/>
      </c:catAx>
      <c:valAx>
        <c:axId val="16080268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60801152"/>
        <c:crosses val="autoZero"/>
        <c:crossBetween val="between"/>
      </c:valAx>
    </c:plotArea>
    <c:plotVisOnly val="1"/>
    <c:dispBlanksAs val="gap"/>
    <c:showDLblsOverMax val="0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073E-2"/>
          <c:y val="7.5088400139448244E-2"/>
          <c:w val="0.77508165759360237"/>
          <c:h val="0.727128292051634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3.2660980055713878E-3"/>
                  <c:y val="0.196326370691351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315E-3"/>
                  <c:y val="-1.79186755908746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472E-3"/>
                  <c:y val="-1.71396027390974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131305.29999999999</c:v>
                </c:pt>
                <c:pt idx="1">
                  <c:v>7808</c:v>
                </c:pt>
                <c:pt idx="2">
                  <c:v>21924.5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год2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1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171E-3"/>
                  <c:y val="-4.8302516810183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119039.7</c:v>
                </c:pt>
                <c:pt idx="1">
                  <c:v>6470.5</c:v>
                </c:pt>
                <c:pt idx="2">
                  <c:v>14771.2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06E-3"/>
                  <c:y val="0.26644293165254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276E-3"/>
                  <c:y val="-1.2465165628434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642974535396451E-2"/>
                  <c:y val="-1.5581457035543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115728.9</c:v>
                </c:pt>
                <c:pt idx="1">
                  <c:v>6938.1</c:v>
                </c:pt>
                <c:pt idx="2">
                  <c:v>15467.8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 год2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21E-2"/>
                  <c:y val="-3.19419869228634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3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1946E-2"/>
                  <c:y val="-3.35001326264178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120297.9</c:v>
                </c:pt>
                <c:pt idx="1">
                  <c:v>6983.1</c:v>
                </c:pt>
                <c:pt idx="2">
                  <c:v>16177.8</c:v>
                </c:pt>
                <c:pt idx="3">
                  <c:v>88.5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shape val="cylinder"/>
        <c:axId val="161357824"/>
        <c:axId val="161359360"/>
        <c:axId val="0"/>
      </c:bar3DChart>
      <c:catAx>
        <c:axId val="1613578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1359360"/>
        <c:crosses val="autoZero"/>
        <c:auto val="1"/>
        <c:lblAlgn val="ctr"/>
        <c:lblOffset val="100"/>
        <c:noMultiLvlLbl val="0"/>
      </c:catAx>
      <c:valAx>
        <c:axId val="161359360"/>
        <c:scaling>
          <c:orientation val="minMax"/>
          <c:max val="6500"/>
          <c:min val="0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613578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375"/>
          <c:y val="0.28632474936090041"/>
          <c:w val="0.14010583186230363"/>
          <c:h val="0.3829431619698091"/>
        </c:manualLayout>
      </c:layout>
      <c:overlay val="0"/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02"/>
          <c:y val="5.5993288385033327E-2"/>
          <c:w val="0.7915813962590017"/>
          <c:h val="0.7525128321738053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102E-2"/>
                  <c:y val="-4.409169702416165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57367931340965E-2"/>
                  <c:y val="2.869360761244999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117,5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949804188423527E-2"/>
                  <c:y val="-2.71413389900286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116,3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882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5140.8</c:v>
                </c:pt>
                <c:pt idx="1">
                  <c:v>5268.8</c:v>
                </c:pt>
                <c:pt idx="2" formatCode="0.0">
                  <c:v>5488.1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61252864"/>
        <c:axId val="161254400"/>
        <c:axId val="0"/>
      </c:bar3DChart>
      <c:catAx>
        <c:axId val="1612528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1254400"/>
        <c:crosses val="autoZero"/>
        <c:auto val="1"/>
        <c:lblAlgn val="ctr"/>
        <c:lblOffset val="100"/>
        <c:noMultiLvlLbl val="0"/>
      </c:catAx>
      <c:valAx>
        <c:axId val="161254400"/>
        <c:scaling>
          <c:orientation val="minMax"/>
          <c:max val="5500"/>
          <c:min val="45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1252864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594"/>
          <c:y val="0.17644089892789697"/>
          <c:w val="0.7915813962590017"/>
          <c:h val="0.6650316473560979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102E-2"/>
                  <c:y val="-4.409169702416165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65E-2"/>
                  <c:y val="2.86936076124499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88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21.4</c:v>
                </c:pt>
                <c:pt idx="1">
                  <c:v>14.2</c:v>
                </c:pt>
                <c:pt idx="2" formatCode="0.0">
                  <c:v>15</c:v>
                </c:pt>
                <c:pt idx="3">
                  <c:v>15.8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61510528"/>
        <c:axId val="161512064"/>
        <c:axId val="0"/>
      </c:bar3DChart>
      <c:catAx>
        <c:axId val="1615105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1512064"/>
        <c:crosses val="autoZero"/>
        <c:auto val="1"/>
        <c:lblAlgn val="ctr"/>
        <c:lblOffset val="100"/>
        <c:noMultiLvlLbl val="0"/>
      </c:catAx>
      <c:valAx>
        <c:axId val="161512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151052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944822103099694"/>
          <c:y val="0.1147830796578159"/>
          <c:w val="0.7915813962590017"/>
          <c:h val="0.72668916416694451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288342961893102E-2"/>
                  <c:y val="-4.409169702416165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7367931340965E-2"/>
                  <c:y val="2.86936076124499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49804188423527E-2"/>
                  <c:y val="-2.7141338990028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88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4.2</c:v>
                </c:pt>
                <c:pt idx="1">
                  <c:v>5</c:v>
                </c:pt>
                <c:pt idx="2" formatCode="0.0">
                  <c:v>7.8</c:v>
                </c:pt>
                <c:pt idx="3">
                  <c:v>11.2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box"/>
        <c:axId val="161716096"/>
        <c:axId val="161717632"/>
        <c:axId val="0"/>
      </c:bar3DChart>
      <c:catAx>
        <c:axId val="1617160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1717632"/>
        <c:crosses val="autoZero"/>
        <c:auto val="1"/>
        <c:lblAlgn val="ctr"/>
        <c:lblOffset val="100"/>
        <c:noMultiLvlLbl val="0"/>
      </c:catAx>
      <c:valAx>
        <c:axId val="161717632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161716096"/>
        <c:crosses val="autoZero"/>
        <c:crossBetween val="between"/>
        <c:majorUnit val="5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02"/>
          <c:y val="0.13437961625662972"/>
          <c:w val="0.7915813962590017"/>
          <c:h val="0.7070927304373587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07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</a:t>
                    </a:r>
                    <a:r>
                      <a:rPr lang="en-US" dirty="0" smtClean="0"/>
                      <a:t>3,</a:t>
                    </a:r>
                    <a:r>
                      <a:rPr lang="ru-RU" dirty="0" smtClean="0"/>
                      <a:t>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541E-3"/>
                  <c:y val="-3.34402328312727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88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16.7</c:v>
                </c:pt>
                <c:pt idx="1">
                  <c:v>13.1</c:v>
                </c:pt>
                <c:pt idx="2">
                  <c:v>12.9</c:v>
                </c:pt>
                <c:pt idx="3" formatCode="General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62240000"/>
        <c:axId val="162241536"/>
        <c:axId val="0"/>
      </c:bar3DChart>
      <c:catAx>
        <c:axId val="162240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2241536"/>
        <c:crosses val="autoZero"/>
        <c:auto val="1"/>
        <c:lblAlgn val="ctr"/>
        <c:lblOffset val="100"/>
        <c:noMultiLvlLbl val="0"/>
      </c:catAx>
      <c:valAx>
        <c:axId val="162241536"/>
        <c:scaling>
          <c:orientation val="minMax"/>
          <c:max val="6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62240000"/>
        <c:crosses val="autoZero"/>
        <c:crossBetween val="between"/>
        <c:majorUnit val="100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6791E-2"/>
          <c:y val="0.1145846384402701"/>
          <c:w val="0.8794420721634385"/>
          <c:h val="0.621117098100211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1.5434485387691151E-2"/>
                  <c:y val="-6.597809731526078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5967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74E-2"/>
                  <c:y val="2.78716103205120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0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43101</c:v>
                </c:pt>
                <c:pt idx="1">
                  <c:v>43466</c:v>
                </c:pt>
                <c:pt idx="2">
                  <c:v>43831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cylinder"/>
        <c:axId val="162087680"/>
        <c:axId val="162089216"/>
        <c:axId val="0"/>
      </c:bar3DChart>
      <c:dateAx>
        <c:axId val="162087680"/>
        <c:scaling>
          <c:orientation val="minMax"/>
        </c:scaling>
        <c:delete val="0"/>
        <c:axPos val="b"/>
        <c:numFmt formatCode="dd/mm/yyyy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2089216"/>
        <c:crosses val="autoZero"/>
        <c:auto val="1"/>
        <c:lblOffset val="100"/>
        <c:baseTimeUnit val="years"/>
      </c:dateAx>
      <c:valAx>
        <c:axId val="162089216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20876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07"/>
          <c:y val="0.87213620049440965"/>
          <c:w val="0.51592240812606549"/>
          <c:h val="0.12786379950559054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70%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</a:t>
          </a:r>
          <a:r>
            <a:rPr lang="ru-RU" sz="1600" b="1" kern="1200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kern="1200" dirty="0" smtClean="0">
              <a:latin typeface="Arial Narrow" panose="020B0606020202030204" pitchFamily="34" charset="0"/>
            </a:rPr>
            <a:t> муниципального района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100%</a:t>
          </a:r>
          <a:endParaRPr lang="ru-RU" sz="15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30%</a:t>
          </a:r>
          <a:endParaRPr lang="ru-RU" sz="15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100%</a:t>
          </a:r>
          <a:endParaRPr lang="ru-RU" sz="14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29487,6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34449,4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39196,4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2019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2021 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172,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173,6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203,0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2019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06.02.2019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06.02.2019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diagramData" Target="../diagrams/data6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chart" Target="../charts/chart14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oleObject" Target="../embeddings/_____Microsoft_Office_Excel_97-200311.xls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3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1.jpeg"/><Relationship Id="rId4" Type="http://schemas.openxmlformats.org/officeDocument/2006/relationships/diagramLayout" Target="../diagrams/layout8.xml"/><Relationship Id="rId9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24.jpeg"/><Relationship Id="rId4" Type="http://schemas.openxmlformats.org/officeDocument/2006/relationships/diagramLayout" Target="../diagrams/layout10.xml"/><Relationship Id="rId9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</a:t>
            </a:r>
            <a:r>
              <a:rPr lang="ru-RU" sz="2400" b="1" u="sng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  </a:t>
            </a:r>
            <a:r>
              <a:rPr lang="ru-RU" sz="2400" b="1" u="sng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решению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2019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2020-2021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468101"/>
              </p:ext>
            </p:extLst>
          </p:nvPr>
        </p:nvGraphicFramePr>
        <p:xfrm>
          <a:off x="323528" y="843558"/>
          <a:ext cx="8542739" cy="405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2018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2019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2019 к 2018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2020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2020 к 2019в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 к 2020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199183,5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171986,45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173620,2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187149,4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30051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29487,6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34449,4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39196,4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12,8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37536,3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34564,9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38140,1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40361,8</a:t>
                      </a:r>
                    </a:p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102543,9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100835,1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93430,5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97031,3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19981,3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7098,8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58,2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4172,9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1616,2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4321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200658,3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1173460,65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177184,2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190934,4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-1474,8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-1474,4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-1721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-1942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2019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2020 и 2021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6810151"/>
              </p:ext>
            </p:extLst>
          </p:nvPr>
        </p:nvGraphicFramePr>
        <p:xfrm>
          <a:off x="571472" y="1071552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2018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2019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Arial Narrow" panose="020B0606020202030204" pitchFamily="34" charset="0"/>
                        </a:rPr>
                        <a:t>19254,6</a:t>
                      </a:r>
                      <a:endParaRPr lang="ru-RU" sz="1200" b="0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19373,7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latin typeface="Arial Cyr"/>
                        </a:rPr>
                        <a:t>20148,7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latin typeface="Arial Cyr"/>
                        </a:rPr>
                        <a:t>20914,2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4351,5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4758,8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8722,3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12503,7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3573,3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3451,5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3589,6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3725,9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376,3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442,5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460,1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474,1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4431,1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1281,9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1001,1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1041,1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1041,1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1017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1099,6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1143,6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1187,1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52,6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52,6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994,1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238,8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327,7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340,3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353,2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42,7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994,1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1033,9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1073,2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35681,3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35188,8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40229,8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45042,9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30051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2020 ГОД – 34,4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38,8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2019 ГОД – 30,5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2020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112,7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112,8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9" name="Chart" r:id="rId5" imgW="2548349" imgH="2591025" progId="Excel.Sheet.8">
                  <p:embed/>
                </p:oleObj>
              </mc:Choice>
              <mc:Fallback>
                <p:oleObj name="Chart" r:id="rId5" imgW="2548349" imgH="2591025" progId="Excel.Sheet.8">
                  <p:embed/>
                  <p:pic>
                    <p:nvPicPr>
                      <p:cNvPr id="0" name="Picture 21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1183482"/>
                        <a:ext cx="2546350" cy="19371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2019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составляет157 МЛН РУБ или 92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119,%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143%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103,2%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103,4%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13454</TotalTime>
  <Words>1547</Words>
  <Application>Microsoft Office PowerPoint</Application>
  <PresentationFormat>Экран (16:9)</PresentationFormat>
  <Paragraphs>599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Презентация PowerPoint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Презентация PowerPoint</vt:lpstr>
      <vt:lpstr>Куда зачисляются налоги, уплачиваемые гражданами Ельниковского РАйона</vt:lpstr>
      <vt:lpstr>Презентация PowerPoint</vt:lpstr>
      <vt:lpstr>Презентация PowerPoint</vt:lpstr>
      <vt:lpstr>Презентация PowerPoint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Презентация PowerPoint</vt:lpstr>
      <vt:lpstr>ДИНАМИКА ПОСТУПЛЕНИЙ ДОХОДОВ БЮДЖЕТА РАЙОННА</vt:lpstr>
      <vt:lpstr>Презентация PowerPoint</vt:lpstr>
      <vt:lpstr>Презентация PowerPoint</vt:lpstr>
      <vt:lpstr>Презентация PowerPoint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1423</cp:revision>
  <cp:lastPrinted>2017-12-08T09:51:41Z</cp:lastPrinted>
  <dcterms:created xsi:type="dcterms:W3CDTF">2013-10-29T07:14:12Z</dcterms:created>
  <dcterms:modified xsi:type="dcterms:W3CDTF">2019-02-06T08:49:47Z</dcterms:modified>
</cp:coreProperties>
</file>