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76" y="-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19E-2"/>
          <c:y val="5.6956868245720313E-2"/>
          <c:w val="0.88008788813223426"/>
          <c:h val="0.84807570106368391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189732.6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192804.7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-3072.1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114971776"/>
        <c:axId val="114973312"/>
      </c:barChart>
      <c:catAx>
        <c:axId val="114971776"/>
        <c:scaling>
          <c:orientation val="minMax"/>
        </c:scaling>
        <c:axPos val="b"/>
        <c:majorTickMark val="none"/>
        <c:tickLblPos val="nextTo"/>
        <c:crossAx val="114973312"/>
        <c:crosses val="autoZero"/>
        <c:auto val="1"/>
        <c:lblAlgn val="ctr"/>
        <c:lblOffset val="100"/>
      </c:catAx>
      <c:valAx>
        <c:axId val="114973312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114971776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2016</c:v>
                </c:pt>
              </c:strCache>
            </c:strRef>
          </c:tx>
          <c:dLbls>
            <c:dLbl>
              <c:idx val="1"/>
              <c:layout>
                <c:manualLayout>
                  <c:x val="1.7406437997239932E-3"/>
                  <c:y val="5.1880685045637758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3133.6</c:v>
                </c:pt>
                <c:pt idx="1">
                  <c:v>27539.59999999998</c:v>
                </c:pt>
                <c:pt idx="2">
                  <c:v>159059.4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2017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3889.4</c:v>
                </c:pt>
                <c:pt idx="1">
                  <c:v>25602.1</c:v>
                </c:pt>
                <c:pt idx="2">
                  <c:v>173651.20000000001</c:v>
                </c:pt>
              </c:numCache>
            </c:numRef>
          </c:val>
        </c:ser>
        <c:axId val="115303936"/>
        <c:axId val="115305472"/>
      </c:barChart>
      <c:catAx>
        <c:axId val="115303936"/>
        <c:scaling>
          <c:orientation val="minMax"/>
        </c:scaling>
        <c:axPos val="b"/>
        <c:tickLblPos val="nextTo"/>
        <c:crossAx val="115305472"/>
        <c:crosses val="autoZero"/>
        <c:auto val="1"/>
        <c:lblAlgn val="ctr"/>
        <c:lblOffset val="100"/>
      </c:catAx>
      <c:valAx>
        <c:axId val="115305472"/>
        <c:scaling>
          <c:orientation val="minMax"/>
        </c:scaling>
        <c:axPos val="l"/>
        <c:majorGridlines/>
        <c:numFmt formatCode="#,##0.0" sourceLinked="1"/>
        <c:tickLblPos val="nextTo"/>
        <c:crossAx val="11530393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16027.7</c:v>
                </c:pt>
                <c:pt idx="1">
                  <c:v>20.399999999999999</c:v>
                </c:pt>
                <c:pt idx="2">
                  <c:v>3539.7</c:v>
                </c:pt>
                <c:pt idx="3">
                  <c:v>351.5</c:v>
                </c:pt>
                <c:pt idx="5">
                  <c:v>1320.7</c:v>
                </c:pt>
                <c:pt idx="7">
                  <c:v>875.1</c:v>
                </c:pt>
                <c:pt idx="8">
                  <c:v>110.3</c:v>
                </c:pt>
                <c:pt idx="10">
                  <c:v>2713</c:v>
                </c:pt>
                <c:pt idx="11">
                  <c:v>186.5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418"/>
          <c:y val="5.4349477015522132E-2"/>
          <c:w val="0.32043983488848032"/>
          <c:h val="0.92055898445091333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272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16753.2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28496768"/>
        <c:axId val="128498304"/>
        <c:axId val="0"/>
      </c:bar3DChart>
      <c:catAx>
        <c:axId val="128496768"/>
        <c:scaling>
          <c:orientation val="minMax"/>
        </c:scaling>
        <c:axPos val="b"/>
        <c:numFmt formatCode="General" sourceLinked="0"/>
        <c:majorTickMark val="none"/>
        <c:tickLblPos val="nextTo"/>
        <c:crossAx val="128498304"/>
        <c:crosses val="autoZero"/>
        <c:auto val="1"/>
        <c:lblAlgn val="ctr"/>
        <c:lblOffset val="100"/>
      </c:catAx>
      <c:valAx>
        <c:axId val="12849830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12849676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322"/>
          <c:y val="1.4752776496064261E-2"/>
          <c:w val="0.66346980374048004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01.01.2017,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01.01.2018,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17029888"/>
        <c:axId val="128578304"/>
        <c:axId val="0"/>
      </c:bar3DChart>
      <c:catAx>
        <c:axId val="117029888"/>
        <c:scaling>
          <c:orientation val="minMax"/>
        </c:scaling>
        <c:axPos val="b"/>
        <c:majorTickMark val="none"/>
        <c:tickLblPos val="nextTo"/>
        <c:crossAx val="128578304"/>
        <c:crosses val="autoZero"/>
        <c:auto val="1"/>
        <c:lblAlgn val="ctr"/>
        <c:lblOffset val="100"/>
      </c:catAx>
      <c:valAx>
        <c:axId val="12857830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1702988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2017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01E-3"/>
                  <c:y val="-3.7275444736074734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6971E-3"/>
                  <c:y val="7.9753572470108291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0.20700000000000013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512"/>
          <c:y val="0.21848656846347392"/>
          <c:w val="0.31566938007889062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651"/>
          <c:h val="0.69882128370317498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19011.7</c:v>
                </c:pt>
                <c:pt idx="1">
                  <c:v>39309.300000000003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25298.1</c:v>
                </c:pt>
                <c:pt idx="1">
                  <c:v>35988.1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03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104045.6</c:v>
                </c:pt>
                <c:pt idx="1">
                  <c:v>95799.8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551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24.9</c:v>
                </c:pt>
                <c:pt idx="1">
                  <c:v>2554</c:v>
                </c:pt>
              </c:numCache>
            </c:numRef>
          </c:val>
        </c:ser>
        <c:dLbls>
          <c:showVal val="1"/>
        </c:dLbls>
        <c:gapWidth val="75"/>
        <c:shape val="box"/>
        <c:axId val="128935040"/>
        <c:axId val="128936576"/>
        <c:axId val="0"/>
      </c:bar3DChart>
      <c:catAx>
        <c:axId val="128935040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28936576"/>
        <c:crosses val="autoZero"/>
        <c:auto val="1"/>
        <c:lblAlgn val="ctr"/>
        <c:lblOffset val="100"/>
      </c:catAx>
      <c:valAx>
        <c:axId val="128936576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2893504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E-2"/>
          <c:w val="0.337779579113059"/>
          <c:h val="0.69792141150983333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24"/>
          <c:y val="2.5527134411965968E-2"/>
          <c:w val="0.43415542094492132"/>
          <c:h val="0.8818751498371516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10185.799999999994</c:v>
                </c:pt>
              </c:numCache>
            </c:numRef>
          </c:val>
        </c:ser>
        <c:shape val="box"/>
        <c:axId val="130228992"/>
        <c:axId val="130230528"/>
        <c:axId val="0"/>
      </c:bar3DChart>
      <c:catAx>
        <c:axId val="130228992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230528"/>
        <c:crosses val="autoZero"/>
        <c:auto val="1"/>
        <c:lblAlgn val="ctr"/>
        <c:lblOffset val="50"/>
      </c:catAx>
      <c:valAx>
        <c:axId val="130230528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0228992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31E-2"/>
          <c:h val="0.18219503388512437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2017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30.03.2018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2017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2017 год и на плановый период 2018 и 2019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2017 год и на плановый период 2018 и 2019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2017–2019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2017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203142,7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202052,8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1089,9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207799,2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203142,7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30829,7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29491,5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176969,5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173651,2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210261,7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202052,8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96,1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-2462,5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1089,9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2462,5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по сравнению с данными 2016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2017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848872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331815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30829,7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29491,5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17399,1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16027,7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1360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3660,5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3539,7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333,6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1320,7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142,8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4168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3889,4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1007,9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86,8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2719,7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2713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186,5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71,6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(2017г)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(2017г)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17399,1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16027,7</a:t>
                      </a: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2018г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39309,3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39309,3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37886,1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35988,1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-1898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97161,6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95799,8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-1361,8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2554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-58,5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176969,5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173651,2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-3318,3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2017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29611,2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27236,8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1961,3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1935,7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27135,8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3463,8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1383,5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123572,3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121409,2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13401,3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13007,1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8492,4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210261,7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202052,8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323527" y="762965"/>
          <a:ext cx="8640960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978150"/>
                <a:gridCol w="2125514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29611,2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27236,8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-2374,4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14517,3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13719,6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3640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3634,7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10185,8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-1436,1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2017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1961,3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1935,7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917,1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179511" y="906979"/>
          <a:ext cx="8640962" cy="23592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27135,8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-463,6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26664,8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26317,6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-347,2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2017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26317,6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3463,8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1383,5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-2080,3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3463,8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1383,5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-2080,3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123572,3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121409,2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-2163,1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24814,9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24669,5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-145,4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84599,3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83719,4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-879,9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11542,8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10450,4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-1092,4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483,8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642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13401,3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13007,1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-394,2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12437,8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12145,1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8280921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747110"/>
                <a:gridCol w="691651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8492,4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1427,6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2509</TotalTime>
  <Words>2745</Words>
  <Application>Microsoft Office PowerPoint</Application>
  <PresentationFormat>Экран (4:3)</PresentationFormat>
  <Paragraphs>696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270</cp:revision>
  <cp:lastPrinted>2017-03-15T11:37:31Z</cp:lastPrinted>
  <dcterms:modified xsi:type="dcterms:W3CDTF">2018-03-30T05:56:15Z</dcterms:modified>
</cp:coreProperties>
</file>