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SC7WXkxizBo6VozjrTxuA==" hashData="c05/kX1L9+GHtJRAf0Yv0/ehDC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D3B"/>
    <a:srgbClr val="FF9933"/>
    <a:srgbClr val="FFA9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A9ACE4F0-422A-48F3-8C14-E89EFE1494F7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FA91ABE8-B2FA-4706-AC94-3CB72A2911E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jpg"/><Relationship Id="rId7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4.png"/><Relationship Id="rId10" Type="http://schemas.openxmlformats.org/officeDocument/2006/relationships/image" Target="../media/image20.jpeg"/><Relationship Id="rId4" Type="http://schemas.openxmlformats.org/officeDocument/2006/relationships/image" Target="../media/image15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04663"/>
            <a:ext cx="7344816" cy="2520281"/>
          </a:xfrm>
          <a:effectLst>
            <a:outerShdw blurRad="50800" dist="38100" dir="18900000" algn="bl" rotWithShape="0">
              <a:schemeClr val="accent2">
                <a:alpha val="40000"/>
              </a:scheme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Bookman Old Style" pitchFamily="18" charset="0"/>
                <a:cs typeface="Aharoni" pitchFamily="2" charset="-79"/>
              </a:rPr>
              <a:t>Муниципальное бюджетное учреждение Ельниковского муниципального района «Многофункциональный центр предоставления государственных и муниципальных услуг»</a:t>
            </a:r>
            <a:endParaRPr lang="ru-RU" sz="2800" b="1" i="1" dirty="0">
              <a:solidFill>
                <a:srgbClr val="C00000"/>
              </a:solidFill>
              <a:latin typeface="Bookman Old Style" pitchFamily="18" charset="0"/>
              <a:cs typeface="Aharoni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0668" y="3515820"/>
            <a:ext cx="4825748" cy="1713380"/>
          </a:xfrm>
        </p:spPr>
        <p:txBody>
          <a:bodyPr>
            <a:noAutofit/>
          </a:bodyPr>
          <a:lstStyle/>
          <a:p>
            <a:pPr algn="just"/>
            <a: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Ежегодный республиканский конкурс «Лучший </a:t>
            </a:r>
            <a:r>
              <a:rPr lang="ru-RU" sz="1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многофункциональный центр предоставления государственных и муниципальных услуг в Республике Мордовия»</a:t>
            </a:r>
            <a:r>
              <a:rPr lang="ru-RU" sz="14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 </a:t>
            </a:r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 </a:t>
            </a:r>
          </a:p>
          <a:p>
            <a:pPr algn="just"/>
            <a:endParaRPr lang="ru-RU" sz="1400" i="1" dirty="0" smtClean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pPr algn="just"/>
            <a: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номинация </a:t>
            </a:r>
            <a:r>
              <a:rPr lang="ru-RU" sz="1400" b="1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«Лучший универсальный специалист многофункционального центра предоставления государственных и муниципальных услуг в Республике Мордовия»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914771"/>
            <a:ext cx="1087079" cy="826597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56992"/>
            <a:ext cx="2504551" cy="24409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7780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subTitle" idx="4294967295"/>
          </p:nvPr>
        </p:nvSpPr>
        <p:spPr>
          <a:xfrm>
            <a:off x="158804" y="5013176"/>
            <a:ext cx="6858000" cy="99060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484" y="5733256"/>
            <a:ext cx="1231095" cy="93610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884784" y="404663"/>
            <a:ext cx="7344816" cy="2520281"/>
          </a:xfrm>
          <a:prstGeom prst="rect">
            <a:avLst/>
          </a:prstGeom>
          <a:effectLst>
            <a:outerShdw blurRad="50800" dist="38100" dir="18900000" algn="bl" rotWithShape="0">
              <a:schemeClr val="accent2">
                <a:alpha val="40000"/>
              </a:schemeClr>
            </a:outerShdw>
          </a:effectLst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b="0" kern="1200" cap="all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83804" y="188640"/>
            <a:ext cx="7568244" cy="10464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Bookman Old Style" pitchFamily="18" charset="0"/>
              </a:rPr>
              <a:t>Змеёва Екатерина Александровна</a:t>
            </a:r>
          </a:p>
          <a:p>
            <a:r>
              <a:rPr lang="ru-RU" sz="1500" i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главный специалист МБУ Ельниковского муниципального района «МФЦ»</a:t>
            </a:r>
          </a:p>
          <a:p>
            <a:r>
              <a:rPr lang="ru-RU" sz="150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с</a:t>
            </a:r>
            <a:r>
              <a:rPr lang="ru-RU" sz="1500" i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таж работы 2 года 5 мес.</a:t>
            </a:r>
            <a:endParaRPr lang="ru-RU" sz="1500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8" r="10819"/>
          <a:stretch/>
        </p:blipFill>
        <p:spPr>
          <a:xfrm>
            <a:off x="4788023" y="1484784"/>
            <a:ext cx="3350341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55" t="32743" r="20069"/>
          <a:stretch/>
        </p:blipFill>
        <p:spPr>
          <a:xfrm>
            <a:off x="791422" y="1412777"/>
            <a:ext cx="3748868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TextBox 21"/>
          <p:cNvSpPr txBox="1"/>
          <p:nvPr/>
        </p:nvSpPr>
        <p:spPr>
          <a:xfrm>
            <a:off x="4716016" y="4618727"/>
            <a:ext cx="352839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5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Победитель ежегодного республиканского </a:t>
            </a:r>
            <a:r>
              <a:rPr lang="ru-RU" sz="1050" i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конкурса </a:t>
            </a:r>
            <a:r>
              <a:rPr lang="ru-RU" sz="1050" i="1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«Лучший многофункциональный центр предоставления государственных и муниципальных услуг в Республике Мордовия»  в номинации «Лучший универсальный специалист многофункционального центра предоставления государственных и муниципальных услуг в Республике Мордовия</a:t>
            </a:r>
            <a:r>
              <a:rPr lang="ru-RU" sz="1050" i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» в 2015 и 2016 гг.</a:t>
            </a:r>
            <a:endParaRPr lang="ru-RU" sz="1050" i="1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r>
              <a:rPr lang="ru-RU" sz="1050" i="1" dirty="0" smtClean="0">
                <a:latin typeface="Bookman Old Style" pitchFamily="18" charset="0"/>
              </a:rPr>
              <a:t> </a:t>
            </a:r>
            <a:endParaRPr lang="ru-RU" sz="1050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38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484" y="5733256"/>
            <a:ext cx="1231095" cy="93610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827584" y="188640"/>
            <a:ext cx="7624464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sz="1000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r>
              <a:rPr lang="ru-RU" sz="2200" dirty="0" smtClean="0">
                <a:solidFill>
                  <a:srgbClr val="C00000"/>
                </a:solidFill>
                <a:latin typeface="Bookman Old Style" pitchFamily="18" charset="0"/>
              </a:rPr>
              <a:t>МБУ </a:t>
            </a:r>
            <a:r>
              <a:rPr lang="ru-RU" sz="2200" dirty="0">
                <a:solidFill>
                  <a:srgbClr val="C00000"/>
                </a:solidFill>
                <a:latin typeface="Bookman Old Style" pitchFamily="18" charset="0"/>
              </a:rPr>
              <a:t>Ельниковского муниципального района «МФЦ</a:t>
            </a:r>
            <a:r>
              <a:rPr lang="ru-RU" sz="2200" dirty="0" smtClean="0">
                <a:solidFill>
                  <a:srgbClr val="C00000"/>
                </a:solidFill>
                <a:latin typeface="Bookman Old Style" pitchFamily="18" charset="0"/>
              </a:rPr>
              <a:t>»</a:t>
            </a:r>
          </a:p>
          <a:p>
            <a:endParaRPr lang="ru-RU" sz="10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6689" b="14411"/>
          <a:stretch/>
        </p:blipFill>
        <p:spPr>
          <a:xfrm>
            <a:off x="2843808" y="980728"/>
            <a:ext cx="5731971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9" b="14991"/>
          <a:stretch/>
        </p:blipFill>
        <p:spPr>
          <a:xfrm>
            <a:off x="4035007" y="3757389"/>
            <a:ext cx="4518083" cy="2446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6" r="13466"/>
          <a:stretch/>
        </p:blipFill>
        <p:spPr>
          <a:xfrm>
            <a:off x="827584" y="1084543"/>
            <a:ext cx="3138334" cy="2672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ая выноска 14"/>
          <p:cNvSpPr/>
          <p:nvPr/>
        </p:nvSpPr>
        <p:spPr>
          <a:xfrm>
            <a:off x="1763688" y="5245237"/>
            <a:ext cx="1578252" cy="744479"/>
          </a:xfrm>
          <a:prstGeom prst="wedgeRectCallout">
            <a:avLst>
              <a:gd name="adj1" fmla="val 101934"/>
              <a:gd name="adj2" fmla="val -98485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Зона парковки</a:t>
            </a:r>
            <a:endParaRPr lang="ru-RU" sz="1600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8" name="Прямоугольная выноска 17"/>
          <p:cNvSpPr/>
          <p:nvPr/>
        </p:nvSpPr>
        <p:spPr>
          <a:xfrm>
            <a:off x="1043608" y="4125490"/>
            <a:ext cx="1800200" cy="864096"/>
          </a:xfrm>
          <a:prstGeom prst="wedgeRectCallout">
            <a:avLst>
              <a:gd name="adj1" fmla="val 109976"/>
              <a:gd name="adj2" fmla="val -102556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Входная группа МФЦ</a:t>
            </a:r>
          </a:p>
        </p:txBody>
      </p:sp>
    </p:spTree>
    <p:extLst>
      <p:ext uri="{BB962C8B-B14F-4D97-AF65-F5344CB8AC3E}">
        <p14:creationId xmlns:p14="http://schemas.microsoft.com/office/powerpoint/2010/main" val="94253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484" y="5733256"/>
            <a:ext cx="1231095" cy="93610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827584" y="188640"/>
            <a:ext cx="7624464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sz="1000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r>
              <a:rPr lang="ru-RU" sz="2200" dirty="0" smtClean="0">
                <a:solidFill>
                  <a:srgbClr val="C00000"/>
                </a:solidFill>
                <a:latin typeface="Bookman Old Style" pitchFamily="18" charset="0"/>
              </a:rPr>
              <a:t>МБУ </a:t>
            </a:r>
            <a:r>
              <a:rPr lang="ru-RU" sz="2200" dirty="0">
                <a:solidFill>
                  <a:srgbClr val="C00000"/>
                </a:solidFill>
                <a:latin typeface="Bookman Old Style" pitchFamily="18" charset="0"/>
              </a:rPr>
              <a:t>Ельниковского муниципального района «МФЦ</a:t>
            </a:r>
            <a:r>
              <a:rPr lang="ru-RU" sz="2200" dirty="0" smtClean="0">
                <a:solidFill>
                  <a:srgbClr val="C00000"/>
                </a:solidFill>
                <a:latin typeface="Bookman Old Style" pitchFamily="18" charset="0"/>
              </a:rPr>
              <a:t>»</a:t>
            </a:r>
          </a:p>
          <a:p>
            <a:endParaRPr lang="ru-RU" sz="10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14429" r="13689" b="4522"/>
          <a:stretch/>
        </p:blipFill>
        <p:spPr>
          <a:xfrm>
            <a:off x="856884" y="884657"/>
            <a:ext cx="4516027" cy="2885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8" t="11954" r="24175" b="10425"/>
          <a:stretch/>
        </p:blipFill>
        <p:spPr>
          <a:xfrm>
            <a:off x="5346887" y="1032869"/>
            <a:ext cx="3185553" cy="26121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Прямоугольная выноска 17"/>
          <p:cNvSpPr/>
          <p:nvPr/>
        </p:nvSpPr>
        <p:spPr>
          <a:xfrm>
            <a:off x="3779912" y="4061097"/>
            <a:ext cx="1872208" cy="671662"/>
          </a:xfrm>
          <a:prstGeom prst="wedgeRectCallout">
            <a:avLst>
              <a:gd name="adj1" fmla="val 32820"/>
              <a:gd name="adj2" fmla="val -132956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Сектор информирования и ожидания</a:t>
            </a:r>
            <a:endParaRPr lang="ru-RU" sz="1400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74" t="20250"/>
          <a:stretch/>
        </p:blipFill>
        <p:spPr>
          <a:xfrm>
            <a:off x="899592" y="3233821"/>
            <a:ext cx="2804120" cy="2931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Прямоугольная выноска 21"/>
          <p:cNvSpPr/>
          <p:nvPr/>
        </p:nvSpPr>
        <p:spPr>
          <a:xfrm>
            <a:off x="3993229" y="5301208"/>
            <a:ext cx="1582691" cy="671662"/>
          </a:xfrm>
          <a:prstGeom prst="wedgeRectCallout">
            <a:avLst>
              <a:gd name="adj1" fmla="val -68368"/>
              <a:gd name="adj2" fmla="val -10387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Сектор приема заявителей</a:t>
            </a:r>
            <a:endParaRPr lang="ru-RU" sz="1400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40152" y="3933056"/>
            <a:ext cx="2435419" cy="1968231"/>
          </a:xfrm>
          <a:prstGeom prst="rect">
            <a:avLst/>
          </a:prstGeom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Часы приема заявителей: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Понедельник </a:t>
            </a:r>
            <a:r>
              <a:rPr lang="ru-RU" sz="14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– пятница: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08:30 – 17:30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0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 </a:t>
            </a:r>
            <a:endParaRPr lang="ru-RU" sz="1000" dirty="0">
              <a:solidFill>
                <a:srgbClr val="C00000"/>
              </a:solidFill>
              <a:effectLst>
                <a:reflection blurRad="6350" stA="55000" endA="300" endPos="45500" dir="5400000" sy="-100000" algn="bl" rotWithShape="0"/>
              </a:effectLst>
              <a:latin typeface="Bookman Old Style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Суббота, воскресенье </a:t>
            </a:r>
            <a:r>
              <a:rPr lang="ru-RU" sz="1400" dirty="0" smtClean="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Bookman Old Style" pitchFamily="18" charset="0"/>
              </a:rPr>
              <a:t>– выходной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800" dirty="0">
              <a:solidFill>
                <a:srgbClr val="C00000"/>
              </a:solidFill>
              <a:effectLst>
                <a:reflection blurRad="6350" stA="55000" endA="300" endPos="45500" dir="5400000" sy="-100000" algn="bl" rotWithShape="0"/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22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297" y="4859402"/>
            <a:ext cx="556456" cy="55645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674" y="4365104"/>
            <a:ext cx="601782" cy="64807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0392" y="3717032"/>
            <a:ext cx="545472" cy="5617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484" y="5733256"/>
            <a:ext cx="1231095" cy="93610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827584" y="188640"/>
            <a:ext cx="7624464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800000"/>
                </a:solidFill>
                <a:latin typeface="Bookman Old Style" pitchFamily="18" charset="0"/>
              </a:rPr>
              <a:t>Мой </a:t>
            </a:r>
            <a:r>
              <a:rPr lang="ru-RU" sz="1400" dirty="0">
                <a:solidFill>
                  <a:srgbClr val="800000"/>
                </a:solidFill>
                <a:latin typeface="Bookman Old Style" pitchFamily="18" charset="0"/>
              </a:rPr>
              <a:t>МФЦ  </a:t>
            </a:r>
            <a:r>
              <a:rPr lang="ru-RU" sz="1400" dirty="0">
                <a:solidFill>
                  <a:srgbClr val="800000"/>
                </a:solidFill>
                <a:latin typeface="Bookman Old Style" pitchFamily="18" charset="0"/>
                <a:sym typeface="Symbol"/>
              </a:rPr>
              <a:t> </a:t>
            </a:r>
            <a:r>
              <a:rPr lang="ru-RU" sz="1400" dirty="0">
                <a:solidFill>
                  <a:srgbClr val="800000"/>
                </a:solidFill>
                <a:latin typeface="Bookman Old Style" pitchFamily="18" charset="0"/>
              </a:rPr>
              <a:t> это Центр, где применяются передовые технологии. Центр, где в приоритете - профессиональная работа в команде единомышленников. Центр, где удобно и комфортно заявителю и специалисту! </a:t>
            </a:r>
            <a:endParaRPr lang="ru-RU" sz="1400" dirty="0" smtClean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0" r="3861" b="12422"/>
          <a:stretch/>
        </p:blipFill>
        <p:spPr>
          <a:xfrm rot="5400000">
            <a:off x="63516" y="1672789"/>
            <a:ext cx="3044099" cy="1659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2" t="17939" b="10775"/>
          <a:stretch/>
        </p:blipFill>
        <p:spPr>
          <a:xfrm rot="5400000">
            <a:off x="1933827" y="1582916"/>
            <a:ext cx="3044097" cy="1944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4" t="26227" r="3187" b="4522"/>
          <a:stretch/>
        </p:blipFill>
        <p:spPr>
          <a:xfrm>
            <a:off x="751627" y="4077072"/>
            <a:ext cx="3676357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5" r="14291" b="5364"/>
          <a:stretch/>
        </p:blipFill>
        <p:spPr>
          <a:xfrm>
            <a:off x="7981537" y="5229200"/>
            <a:ext cx="622911" cy="622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4427984" y="3512329"/>
            <a:ext cx="3888432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	Получение услуг в МФЦ: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Информация </a:t>
            </a:r>
            <a:r>
              <a:rPr lang="ru-RU" sz="13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о порядке и условиях получения услуг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13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Комплексная защита прав  </a:t>
            </a:r>
            <a:r>
              <a:rPr lang="ru-RU" sz="13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                                      и </a:t>
            </a:r>
            <a:r>
              <a:rPr lang="ru-RU" sz="13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законных интересов заявителя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13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Комплексная оптимизация процессов предоставления услуг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Бесплатная </a:t>
            </a:r>
            <a:r>
              <a:rPr lang="ru-RU" sz="13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правовая </a:t>
            </a:r>
            <a:r>
              <a:rPr lang="ru-RU" sz="13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помощь                            </a:t>
            </a:r>
            <a:r>
              <a:rPr lang="ru-RU" sz="13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на базе центра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13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Обеспечение комфортных условий заявителям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936" y="3992707"/>
            <a:ext cx="478468" cy="56761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6" t="27536" r="21263"/>
          <a:stretch/>
        </p:blipFill>
        <p:spPr>
          <a:xfrm>
            <a:off x="4552793" y="1074679"/>
            <a:ext cx="3747719" cy="243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5185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484" y="5733256"/>
            <a:ext cx="1231095" cy="93610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idx="4294967295"/>
          </p:nvPr>
        </p:nvSpPr>
        <p:spPr>
          <a:xfrm>
            <a:off x="827584" y="260648"/>
            <a:ext cx="3672408" cy="864096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dirty="0" smtClean="0">
                <a:solidFill>
                  <a:srgbClr val="C00000"/>
                </a:solidFill>
                <a:latin typeface="Bookman Old Style" pitchFamily="18" charset="0"/>
              </a:rPr>
              <a:t>Профессиональные качества участника Конкурса</a:t>
            </a:r>
            <a:endParaRPr lang="ru-RU" sz="18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4294967295"/>
          </p:nvPr>
        </p:nvSpPr>
        <p:spPr>
          <a:xfrm>
            <a:off x="4683462" y="260648"/>
            <a:ext cx="3672408" cy="864096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ru-RU" sz="1800" dirty="0" smtClean="0">
                <a:solidFill>
                  <a:srgbClr val="C00000"/>
                </a:solidFill>
                <a:latin typeface="Bookman Old Style" pitchFamily="18" charset="0"/>
              </a:rPr>
              <a:t>Предложения </a:t>
            </a:r>
            <a:r>
              <a:rPr lang="ru-RU" sz="1800" dirty="0" smtClean="0">
                <a:solidFill>
                  <a:srgbClr val="C00000"/>
                </a:solidFill>
                <a:latin typeface="Bookman Old Style" pitchFamily="18" charset="0"/>
                <a:ea typeface="Cambria Math" panose="02040503050406030204" pitchFamily="18" charset="0"/>
                <a:cs typeface="Arial Unicode MS" panose="020B0604020202020204" pitchFamily="34" charset="-128"/>
              </a:rPr>
              <a:t>участника Конкурса по работе МФЦ</a:t>
            </a:r>
            <a:endParaRPr lang="ru-RU" sz="1800" dirty="0">
              <a:solidFill>
                <a:srgbClr val="C00000"/>
              </a:solidFill>
              <a:latin typeface="Bookman Old Style" pitchFamily="18" charset="0"/>
              <a:ea typeface="Cambria Math" panose="02040503050406030204" pitchFamily="18" charset="0"/>
              <a:cs typeface="Arial Unicode MS" panose="020B0604020202020204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1196752"/>
            <a:ext cx="3816424" cy="230871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6600"/>
            </a:solidFill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быстрая обучаемость;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высокая работоспособность;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нацеленность 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на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результат;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свободное 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владение персональным компьютером и программными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продуктами;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исполнительность;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 err="1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неконфликтность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;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коммуникабельность.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91359" y="1196752"/>
            <a:ext cx="3672407" cy="230871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6600"/>
            </a:solidFill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организация детского уголка в зоне информирования и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ожидания;</a:t>
            </a: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внедрение фирменного стиля «Мои документы»;</a:t>
            </a: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с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Bookman Old Style" pitchFamily="18" charset="0"/>
              </a:rPr>
              <a:t>оздание на базе МФЦ клуба молодых семей.</a:t>
            </a: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endParaRPr lang="ru-RU" sz="16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  <a:p>
            <a:pPr marL="196850" lvl="0" indent="-196850">
              <a:lnSpc>
                <a:spcPct val="90000"/>
              </a:lnSpc>
              <a:spcBef>
                <a:spcPct val="0"/>
              </a:spcBef>
              <a:buFont typeface="Wingdings" pitchFamily="2" charset="2"/>
              <a:buChar char="§"/>
              <a:tabLst>
                <a:tab pos="88900" algn="l"/>
                <a:tab pos="177800" algn="l"/>
              </a:tabLst>
            </a:pPr>
            <a:endParaRPr lang="ru-RU" sz="1600" dirty="0">
              <a:solidFill>
                <a:schemeClr val="accent3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49" r="20704"/>
          <a:stretch/>
        </p:blipFill>
        <p:spPr>
          <a:xfrm>
            <a:off x="6012159" y="3760241"/>
            <a:ext cx="2376264" cy="2387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Выноска-облако 14"/>
          <p:cNvSpPr/>
          <p:nvPr/>
        </p:nvSpPr>
        <p:spPr>
          <a:xfrm>
            <a:off x="611559" y="3565994"/>
            <a:ext cx="5164843" cy="2527302"/>
          </a:xfrm>
          <a:prstGeom prst="cloudCallout">
            <a:avLst>
              <a:gd name="adj1" fmla="val 63863"/>
              <a:gd name="adj2" fmla="val 1904"/>
            </a:avLst>
          </a:prstGeom>
          <a:noFill/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1043608" y="3897630"/>
            <a:ext cx="44644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Общение с людьми  является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неотъемлемой                   частью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моей профессии. В своей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работе я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стараюсь проявлять к ним понимание, доброжелательность,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           а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к людям, оказавшимся в трудной жизненной ситуации – сочувствие и помощь в решении  проблем. Моя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работа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характеризуется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                            разнообразием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поставленных  задач,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                    отличается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сложностью, многогранностью и востребованностью. Я делаю важную и </a:t>
            </a:r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                 полезную </a:t>
            </a:r>
            <a:r>
              <a:rPr lang="ru-RU" sz="1200" dirty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работу!</a:t>
            </a:r>
          </a:p>
          <a:p>
            <a:pPr algn="ctr"/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08131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build="p" animBg="1"/>
      <p:bldP spid="8" grpId="0" animBg="1"/>
      <p:bldP spid="10" grpId="0" animBg="1"/>
      <p:bldP spid="15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188640"/>
            <a:ext cx="7624464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sz="1000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pPr algn="ctr"/>
            <a:r>
              <a:rPr lang="ru-RU" sz="2200" dirty="0" smtClean="0">
                <a:solidFill>
                  <a:srgbClr val="C00000"/>
                </a:solidFill>
                <a:latin typeface="Bookman Old Style" pitchFamily="18" charset="0"/>
              </a:rPr>
              <a:t>Создание клуба молодой семьи на </a:t>
            </a:r>
            <a:r>
              <a:rPr lang="ru-RU" sz="2200" dirty="0">
                <a:solidFill>
                  <a:srgbClr val="C00000"/>
                </a:solidFill>
                <a:latin typeface="Bookman Old Style" pitchFamily="18" charset="0"/>
              </a:rPr>
              <a:t>б</a:t>
            </a:r>
            <a:r>
              <a:rPr lang="ru-RU" sz="2200" dirty="0" smtClean="0">
                <a:solidFill>
                  <a:srgbClr val="C00000"/>
                </a:solidFill>
                <a:latin typeface="Bookman Old Style" pitchFamily="18" charset="0"/>
              </a:rPr>
              <a:t>азе «МФЦ»</a:t>
            </a:r>
          </a:p>
          <a:p>
            <a:endParaRPr lang="ru-RU" sz="10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445"/>
          <a:stretch/>
        </p:blipFill>
        <p:spPr>
          <a:xfrm>
            <a:off x="7812360" y="5341324"/>
            <a:ext cx="1143744" cy="133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41142"/>
            <a:ext cx="3418812" cy="3418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152529" y="1052736"/>
            <a:ext cx="429951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100" dirty="0" smtClean="0">
                <a:solidFill>
                  <a:schemeClr val="accent6">
                    <a:lumMod val="50000"/>
                  </a:schemeClr>
                </a:solidFill>
              </a:rPr>
              <a:t>     С </a:t>
            </a:r>
            <a:r>
              <a:rPr lang="ru-RU" sz="1100" dirty="0">
                <a:solidFill>
                  <a:schemeClr val="accent6">
                    <a:lumMod val="50000"/>
                  </a:schemeClr>
                </a:solidFill>
              </a:rPr>
              <a:t>4 по 8 июля в Костромской области в преддверии Всероссийского дня семьи, любви и верности Федеральным агентством по делам молодежи впервые был проведен Всероссийский образовательный форум молодых семей. Мероприятие было посвящено популяризации семейных ценностей, здоровью семьи, материнства, отцовства и </a:t>
            </a:r>
            <a:r>
              <a:rPr lang="ru-RU" sz="1100" dirty="0" smtClean="0">
                <a:solidFill>
                  <a:schemeClr val="accent6">
                    <a:lumMod val="50000"/>
                  </a:schemeClr>
                </a:solidFill>
              </a:rPr>
              <a:t>детства. Приехав </a:t>
            </a:r>
            <a:r>
              <a:rPr lang="ru-RU" sz="1100" dirty="0">
                <a:solidFill>
                  <a:schemeClr val="accent6">
                    <a:lumMod val="50000"/>
                  </a:schemeClr>
                </a:solidFill>
              </a:rPr>
              <a:t>домой, я поняла, что в настоящее время остро назрела необходимость в объединении молодых семей нашего района для совместного решения проблем, которые возникают в начале совместной жизни. «Кто, если не я?» - спросила я себя. Ведь во время участия в Форуме мы обсудили успешный опыт по созданию и работе Клубов молодых семей, а это поможет мне при планировании и  организации деятельности Клуба. Мы активно обменивались с участниками форума контактами, что облегчит обмен опытом в проведении мероприятий для молодых семей. Работая специалистом МФЦ, как никто другой часто сталкиваешься с проблемами молодых </a:t>
            </a:r>
            <a:r>
              <a:rPr lang="ru-RU" sz="1100" dirty="0" smtClean="0">
                <a:solidFill>
                  <a:schemeClr val="accent6">
                    <a:lumMod val="50000"/>
                  </a:schemeClr>
                </a:solidFill>
              </a:rPr>
              <a:t>семей, </a:t>
            </a:r>
            <a:r>
              <a:rPr lang="ru-RU" sz="1100" dirty="0">
                <a:solidFill>
                  <a:schemeClr val="accent6">
                    <a:lumMod val="50000"/>
                  </a:schemeClr>
                </a:solidFill>
              </a:rPr>
              <a:t>молодая семья сегодня сталкивается с множеством проблем – трудоустройство молодых специалистов, вопрос обеспечения жильём, рождение и воспитания детей.</a:t>
            </a:r>
            <a:endParaRPr lang="ru-RU" sz="1100" dirty="0"/>
          </a:p>
          <a:p>
            <a:pPr algn="just"/>
            <a:endParaRPr lang="ru-RU" sz="11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01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484" y="5733256"/>
            <a:ext cx="1231095" cy="93610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6" t="6353" r="4909"/>
          <a:stretch/>
        </p:blipFill>
        <p:spPr>
          <a:xfrm>
            <a:off x="2987824" y="3068960"/>
            <a:ext cx="3168352" cy="28535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187624" y="620688"/>
            <a:ext cx="6840760" cy="212365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FF9D3B"/>
                </a:solidFill>
                <a:latin typeface="Bookman Old Style" pitchFamily="18" charset="0"/>
              </a:rPr>
              <a:t>Спасибо за </a:t>
            </a:r>
            <a:r>
              <a:rPr lang="ru-RU" sz="6600" b="1" dirty="0" smtClean="0">
                <a:solidFill>
                  <a:srgbClr val="FF6600"/>
                </a:solidFill>
                <a:latin typeface="Bookman Old Style" pitchFamily="18" charset="0"/>
              </a:rPr>
              <a:t>ВНИМАНИЕ!!!</a:t>
            </a:r>
            <a:endParaRPr lang="ru-RU" sz="6600" b="1" dirty="0">
              <a:solidFill>
                <a:srgbClr val="FF66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99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927</TotalTime>
  <Words>481</Words>
  <Application>Microsoft Office PowerPoint</Application>
  <PresentationFormat>Экран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NewsPrint</vt:lpstr>
      <vt:lpstr>Муниципальное бюджетное учреждение Ельниковского муниципального района «Многофункциональный центр предоставления государственных и муниципальных услуг»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User</cp:lastModifiedBy>
  <cp:revision>73</cp:revision>
  <dcterms:created xsi:type="dcterms:W3CDTF">2016-09-06T07:52:30Z</dcterms:created>
  <dcterms:modified xsi:type="dcterms:W3CDTF">2017-10-30T08:36:00Z</dcterms:modified>
</cp:coreProperties>
</file>